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4" r:id="rId2"/>
    <p:sldId id="305" r:id="rId3"/>
    <p:sldId id="306" r:id="rId4"/>
    <p:sldId id="312" r:id="rId5"/>
    <p:sldId id="269" r:id="rId6"/>
    <p:sldId id="315" r:id="rId7"/>
    <p:sldId id="317" r:id="rId8"/>
    <p:sldId id="329" r:id="rId9"/>
    <p:sldId id="320" r:id="rId10"/>
    <p:sldId id="328" r:id="rId11"/>
    <p:sldId id="330" r:id="rId12"/>
    <p:sldId id="327" r:id="rId13"/>
    <p:sldId id="331" r:id="rId14"/>
    <p:sldId id="308" r:id="rId15"/>
    <p:sldId id="30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fld id="{C730DDF6-2A6D-4224-91D7-65E61B7B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46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fld id="{DFAF407E-0FA7-4FC9-8C39-CB6E80F8B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967288"/>
            <a:ext cx="4967288" cy="471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de texte du masque</a:t>
            </a:r>
          </a:p>
          <a:p>
            <a:pPr lvl="1"/>
            <a:r>
              <a:rPr lang="en-US" noProof="0" smtClean="0"/>
              <a:t>Second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927100"/>
            <a:ext cx="4827588" cy="3614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766121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715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7145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2860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F317-E5A8-4AAF-8096-72A8A9D62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82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1238B-612E-4CA8-A997-F37EE8CFE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2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12BB-7B0A-4B63-AF69-C18143697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6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7EC9-F961-47A1-849D-1FE173A44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5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86CA-142A-40F4-8A98-B68986AA6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3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4E68C-940E-4B08-9E91-E117BBED9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06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9C872-33CB-40F5-9D07-DFE31E7F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5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5BCA1-C738-40A8-994D-6B6F177C3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91BA4-83DB-4C5C-A2AD-674C28944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9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139B8-A521-4175-9E41-BD4BC9F11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1F9B-7E71-421E-8103-80D47B4B1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4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2BD9FC-C814-4E17-9554-6282AB8AD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5791200" y="152400"/>
            <a:ext cx="302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r" defTabSz="762000"/>
            <a:r>
              <a:rPr lang="en-US" sz="1400" dirty="0"/>
              <a:t>WG11 Implementation Methods</a:t>
            </a:r>
          </a:p>
          <a:p>
            <a:pPr algn="r" defTabSz="762000"/>
            <a:endParaRPr lang="en-US" sz="14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3025" y="6570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6988" y="30163"/>
            <a:ext cx="8890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800" b="1"/>
              <a:t>ISO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81050" y="228600"/>
            <a:ext cx="9715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/>
              <a:t>TC 184/SC4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ptools.com/library/standar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Part 21 Edition 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553200" cy="1752600"/>
          </a:xfrm>
        </p:spPr>
        <p:txBody>
          <a:bodyPr/>
          <a:lstStyle/>
          <a:p>
            <a:r>
              <a:rPr lang="en-US" sz="2800" dirty="0" smtClean="0"/>
              <a:t>“Crowd sourcing </a:t>
            </a:r>
            <a:r>
              <a:rPr lang="en-US" sz="2800" dirty="0"/>
              <a:t>m</a:t>
            </a:r>
            <a:r>
              <a:rPr lang="en-US" sz="2800" dirty="0" smtClean="0"/>
              <a:t>assive </a:t>
            </a:r>
            <a:r>
              <a:rPr lang="en-US" sz="2800" dirty="0"/>
              <a:t>p</a:t>
            </a:r>
            <a:r>
              <a:rPr lang="en-US" sz="2800" dirty="0" smtClean="0"/>
              <a:t>roduct models”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Dr. Martin Hardwick</a:t>
            </a:r>
          </a:p>
          <a:p>
            <a:r>
              <a:rPr lang="en-US" dirty="0" smtClean="0"/>
              <a:t>President STEP Tools, Inc.</a:t>
            </a:r>
          </a:p>
          <a:p>
            <a:r>
              <a:rPr lang="en-US" dirty="0" smtClean="0"/>
              <a:t>Team Leader ISO STEP-Manufacturing</a:t>
            </a:r>
          </a:p>
          <a:p>
            <a:r>
              <a:rPr lang="en-US" dirty="0" smtClean="0"/>
              <a:t>Professor of Computer Science, RPI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37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demonstrations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http://www.steptools.com/demos/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31" y="2057400"/>
            <a:ext cx="814277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1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961" y="576719"/>
            <a:ext cx="5175029" cy="333016"/>
          </a:xfrm>
        </p:spPr>
        <p:txBody>
          <a:bodyPr/>
          <a:lstStyle/>
          <a:p>
            <a:r>
              <a:rPr lang="en-US" dirty="0" smtClean="0"/>
              <a:t>CAM Tooling Pilot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0087" y="3158723"/>
            <a:ext cx="887058" cy="1200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577" tIns="45789" rIns="91577" bIns="45789" rtlCol="0">
            <a:spAutoFit/>
          </a:bodyPr>
          <a:lstStyle/>
          <a:p>
            <a:pPr algn="ctr"/>
            <a:r>
              <a:rPr lang="en-US" dirty="0" smtClean="0"/>
              <a:t>Job</a:t>
            </a:r>
          </a:p>
          <a:p>
            <a:pPr algn="ctr"/>
            <a:r>
              <a:rPr lang="en-US" dirty="0" smtClean="0"/>
              <a:t>Shop</a:t>
            </a:r>
          </a:p>
          <a:p>
            <a:pPr algn="ctr"/>
            <a:r>
              <a:rPr lang="en-US" dirty="0" smtClean="0"/>
              <a:t>CAM</a:t>
            </a:r>
            <a:endParaRPr lang="en-US" dirty="0"/>
          </a:p>
        </p:txBody>
      </p:sp>
      <p:sp>
        <p:nvSpPr>
          <p:cNvPr id="5" name="Flowchart: Document 4"/>
          <p:cNvSpPr/>
          <p:nvPr/>
        </p:nvSpPr>
        <p:spPr bwMode="auto">
          <a:xfrm>
            <a:off x="3580022" y="2318968"/>
            <a:ext cx="1526120" cy="941933"/>
          </a:xfrm>
          <a:prstGeom prst="flowChartDocumen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algn="ctr" rotWithShape="0">
              <a:schemeClr val="bg2"/>
            </a:outerShdw>
          </a:effectLst>
        </p:spPr>
        <p:txBody>
          <a:bodyPr vert="horz" wrap="square" lIns="91577" tIns="45789" rIns="91577" bIns="45789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5772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STEP-NC File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7320" y="3206473"/>
            <a:ext cx="1074160" cy="12004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577" tIns="45789" rIns="91577" bIns="45789" rtlCol="0">
            <a:spAutoFit/>
          </a:bodyPr>
          <a:lstStyle/>
          <a:p>
            <a:pPr algn="ctr"/>
            <a:r>
              <a:rPr lang="en-US" dirty="0" smtClean="0"/>
              <a:t>Tool</a:t>
            </a:r>
          </a:p>
          <a:p>
            <a:pPr algn="ctr"/>
            <a:r>
              <a:rPr lang="en-US" dirty="0" smtClean="0"/>
              <a:t>Vendor</a:t>
            </a:r>
          </a:p>
          <a:p>
            <a:pPr algn="ctr"/>
            <a:r>
              <a:rPr lang="en-US" dirty="0" smtClean="0"/>
              <a:t>CAM</a:t>
            </a:r>
            <a:endParaRPr lang="en-US" dirty="0"/>
          </a:p>
        </p:txBody>
      </p:sp>
      <p:cxnSp>
        <p:nvCxnSpPr>
          <p:cNvPr id="8" name="Curved Connector 7"/>
          <p:cNvCxnSpPr>
            <a:stCxn id="4" idx="0"/>
            <a:endCxn id="5" idx="1"/>
          </p:cNvCxnSpPr>
          <p:nvPr/>
        </p:nvCxnSpPr>
        <p:spPr bwMode="auto">
          <a:xfrm rot="5400000" flipH="1" flipV="1">
            <a:off x="2222425" y="1801126"/>
            <a:ext cx="368788" cy="2346406"/>
          </a:xfrm>
          <a:prstGeom prst="curved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Curved Connector 9"/>
          <p:cNvCxnSpPr>
            <a:stCxn id="5" idx="3"/>
            <a:endCxn id="6" idx="0"/>
          </p:cNvCxnSpPr>
          <p:nvPr/>
        </p:nvCxnSpPr>
        <p:spPr bwMode="auto">
          <a:xfrm>
            <a:off x="5106142" y="2789935"/>
            <a:ext cx="2308258" cy="416538"/>
          </a:xfrm>
          <a:prstGeom prst="curved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Flowchart: Document 10"/>
          <p:cNvSpPr/>
          <p:nvPr/>
        </p:nvSpPr>
        <p:spPr bwMode="auto">
          <a:xfrm>
            <a:off x="3580022" y="4609209"/>
            <a:ext cx="1526120" cy="941933"/>
          </a:xfrm>
          <a:prstGeom prst="flowChartDocumen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algn="ctr" rotWithShape="0">
              <a:schemeClr val="bg2"/>
            </a:outerShdw>
          </a:effectLst>
        </p:spPr>
        <p:txBody>
          <a:bodyPr vert="horz" wrap="square" lIns="91577" tIns="45789" rIns="91577" bIns="45789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5772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STEP-NC File</a:t>
            </a:r>
          </a:p>
        </p:txBody>
      </p:sp>
      <p:cxnSp>
        <p:nvCxnSpPr>
          <p:cNvPr id="13" name="Curved Connector 12"/>
          <p:cNvCxnSpPr>
            <a:stCxn id="6" idx="2"/>
            <a:endCxn id="11" idx="3"/>
          </p:cNvCxnSpPr>
          <p:nvPr/>
        </p:nvCxnSpPr>
        <p:spPr bwMode="auto">
          <a:xfrm rot="5400000">
            <a:off x="5923654" y="3589429"/>
            <a:ext cx="673235" cy="2308258"/>
          </a:xfrm>
          <a:prstGeom prst="curved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Curved Connector 14"/>
          <p:cNvCxnSpPr>
            <a:stCxn id="11" idx="1"/>
            <a:endCxn id="4" idx="2"/>
          </p:cNvCxnSpPr>
          <p:nvPr/>
        </p:nvCxnSpPr>
        <p:spPr bwMode="auto">
          <a:xfrm rot="10800000">
            <a:off x="1233616" y="4359192"/>
            <a:ext cx="2346406" cy="720985"/>
          </a:xfrm>
          <a:prstGeom prst="curved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98866" y="1937260"/>
            <a:ext cx="2289179" cy="923469"/>
          </a:xfrm>
          <a:prstGeom prst="rect">
            <a:avLst/>
          </a:prstGeom>
          <a:noFill/>
        </p:spPr>
        <p:txBody>
          <a:bodyPr wrap="square" lIns="91577" tIns="45789" rIns="91577" bIns="45789" rtlCol="0">
            <a:spAutoFit/>
          </a:bodyPr>
          <a:lstStyle/>
          <a:p>
            <a:pPr marL="343414" indent="-343414">
              <a:buFont typeface="+mj-lt"/>
              <a:buAutoNum type="arabicPeriod"/>
            </a:pPr>
            <a:r>
              <a:rPr lang="en-US" sz="1800" b="1" dirty="0"/>
              <a:t>Make operations with generic tooling</a:t>
            </a:r>
            <a:endParaRPr lang="en-US" sz="1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74798" y="1402871"/>
            <a:ext cx="1907650" cy="646470"/>
          </a:xfrm>
          <a:prstGeom prst="rect">
            <a:avLst/>
          </a:prstGeom>
          <a:noFill/>
        </p:spPr>
        <p:txBody>
          <a:bodyPr wrap="square" lIns="91577" tIns="45789" rIns="91577" bIns="45789" rtlCol="0">
            <a:spAutoFit/>
          </a:bodyPr>
          <a:lstStyle/>
          <a:p>
            <a:pPr marL="343414" indent="-343414">
              <a:buFont typeface="+mj-lt"/>
              <a:buAutoNum type="arabicPeriod" startAt="2"/>
            </a:pPr>
            <a:r>
              <a:rPr lang="en-US" sz="1800" b="1" dirty="0" err="1"/>
              <a:t>SaveAs</a:t>
            </a:r>
            <a:r>
              <a:rPr lang="en-US" sz="1800" b="1" dirty="0"/>
              <a:t> STEP-NC</a:t>
            </a:r>
            <a:endParaRPr lang="en-US" sz="1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327038" y="2197909"/>
            <a:ext cx="2670709" cy="646470"/>
          </a:xfrm>
          <a:prstGeom prst="rect">
            <a:avLst/>
          </a:prstGeom>
          <a:noFill/>
        </p:spPr>
        <p:txBody>
          <a:bodyPr wrap="square" lIns="91577" tIns="45789" rIns="91577" bIns="45789" rtlCol="0">
            <a:spAutoFit/>
          </a:bodyPr>
          <a:lstStyle/>
          <a:p>
            <a:pPr marL="343414" indent="-343414">
              <a:buFont typeface="+mj-lt"/>
              <a:buAutoNum type="arabicPeriod" startAt="3"/>
            </a:pPr>
            <a:r>
              <a:rPr lang="en-US" sz="1800" b="1" dirty="0"/>
              <a:t>Make tooling recommendations</a:t>
            </a:r>
            <a:endParaRPr lang="en-US" sz="1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336723" y="5754330"/>
            <a:ext cx="2829681" cy="646470"/>
          </a:xfrm>
          <a:prstGeom prst="rect">
            <a:avLst/>
          </a:prstGeom>
          <a:noFill/>
        </p:spPr>
        <p:txBody>
          <a:bodyPr wrap="square" lIns="91577" tIns="45789" rIns="91577" bIns="45789" rtlCol="0">
            <a:spAutoFit/>
          </a:bodyPr>
          <a:lstStyle/>
          <a:p>
            <a:pPr marL="343414" indent="-343414">
              <a:buFont typeface="+mj-lt"/>
              <a:buAutoNum type="arabicPeriod" startAt="4"/>
            </a:pPr>
            <a:r>
              <a:rPr lang="en-US" sz="1800" b="1" dirty="0" err="1"/>
              <a:t>SaveAs</a:t>
            </a:r>
            <a:r>
              <a:rPr lang="en-US" sz="1800" b="1" dirty="0"/>
              <a:t> STEP-NC with optimal process</a:t>
            </a:r>
            <a:endParaRPr lang="en-US" sz="1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3334" y="5040729"/>
            <a:ext cx="2003485" cy="646470"/>
          </a:xfrm>
          <a:prstGeom prst="rect">
            <a:avLst/>
          </a:prstGeom>
          <a:noFill/>
        </p:spPr>
        <p:txBody>
          <a:bodyPr wrap="square" lIns="91577" tIns="45789" rIns="91577" bIns="45789" rtlCol="0">
            <a:spAutoFit/>
          </a:bodyPr>
          <a:lstStyle/>
          <a:p>
            <a:pPr marL="343414" indent="-343414">
              <a:buFont typeface="+mj-lt"/>
              <a:buAutoNum type="arabicPeriod" startAt="5"/>
            </a:pPr>
            <a:r>
              <a:rPr lang="en-US" sz="1800" b="1" dirty="0"/>
              <a:t>15% better machining*</a:t>
            </a:r>
            <a:endParaRPr lang="en-US" sz="1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04089" y="6177289"/>
            <a:ext cx="1076212" cy="369471"/>
          </a:xfrm>
          <a:prstGeom prst="rect">
            <a:avLst/>
          </a:prstGeom>
          <a:noFill/>
        </p:spPr>
        <p:txBody>
          <a:bodyPr wrap="none" lIns="91577" tIns="45789" rIns="91577" bIns="45789" rtlCol="0">
            <a:spAutoFit/>
          </a:bodyPr>
          <a:lstStyle/>
          <a:p>
            <a:r>
              <a:rPr lang="en-US" sz="1800" dirty="0"/>
              <a:t>*average </a:t>
            </a:r>
            <a:endParaRPr lang="en-US" sz="1800" dirty="0"/>
          </a:p>
        </p:txBody>
      </p:sp>
      <p:sp>
        <p:nvSpPr>
          <p:cNvPr id="22" name="Flowchart: Document 21"/>
          <p:cNvSpPr/>
          <p:nvPr/>
        </p:nvSpPr>
        <p:spPr bwMode="auto">
          <a:xfrm>
            <a:off x="4228622" y="4038600"/>
            <a:ext cx="2098416" cy="527596"/>
          </a:xfrm>
          <a:prstGeom prst="flowChartDocumen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algn="ctr" rotWithShape="0">
              <a:schemeClr val="bg2"/>
            </a:outerShdw>
          </a:effectLst>
        </p:spPr>
        <p:txBody>
          <a:bodyPr vert="horz" wrap="square" lIns="91577" tIns="45789" rIns="91577" bIns="45789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5772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STEP Tool 1</a:t>
            </a:r>
            <a:endParaRPr lang="en-US" b="1" dirty="0">
              <a:latin typeface="Arial" charset="0"/>
            </a:endParaRPr>
          </a:p>
        </p:txBody>
      </p:sp>
      <p:sp>
        <p:nvSpPr>
          <p:cNvPr id="25" name="Flowchart: Document 24"/>
          <p:cNvSpPr/>
          <p:nvPr/>
        </p:nvSpPr>
        <p:spPr bwMode="auto">
          <a:xfrm>
            <a:off x="4572000" y="3495159"/>
            <a:ext cx="2098416" cy="527596"/>
          </a:xfrm>
          <a:prstGeom prst="flowChartDocumen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algn="ctr" rotWithShape="0">
              <a:schemeClr val="bg2"/>
            </a:outerShdw>
          </a:effectLst>
        </p:spPr>
        <p:txBody>
          <a:bodyPr vert="horz" wrap="square" lIns="91577" tIns="45789" rIns="91577" bIns="45789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5772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STEP Tool 2</a:t>
            </a:r>
            <a:endParaRPr lang="en-US" b="1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2784" y="3352799"/>
            <a:ext cx="4299016" cy="2334399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E3 linking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2" grpId="0" animBg="1"/>
      <p:bldP spid="25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Edition 3 adds intelligent interfaces to STEP, STEP-NC and IFC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assive shared product </a:t>
            </a:r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Open and closed </a:t>
            </a:r>
            <a:r>
              <a:rPr lang="en-US" dirty="0" smtClean="0"/>
              <a:t>loop manufacturing</a:t>
            </a:r>
          </a:p>
          <a:p>
            <a:r>
              <a:rPr lang="en-US" dirty="0" smtClean="0"/>
              <a:t>Next steps are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eview of current draft by TC184/SC4 </a:t>
            </a:r>
            <a:r>
              <a:rPr lang="en-US" dirty="0" smtClean="0"/>
              <a:t>in </a:t>
            </a:r>
            <a:r>
              <a:rPr lang="en-US" dirty="0" smtClean="0"/>
              <a:t>Paris</a:t>
            </a:r>
          </a:p>
          <a:p>
            <a:pPr lvl="2"/>
            <a:r>
              <a:rPr lang="en-US" dirty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://www.steptools.com/library/standard</a:t>
            </a:r>
            <a:endParaRPr lang="en-US" dirty="0" smtClean="0"/>
          </a:p>
          <a:p>
            <a:pPr lvl="1"/>
            <a:r>
              <a:rPr lang="en-US" dirty="0" smtClean="0"/>
              <a:t>Verification with open source examples</a:t>
            </a:r>
          </a:p>
          <a:p>
            <a:pPr lvl="1"/>
            <a:r>
              <a:rPr lang="en-US" dirty="0" smtClean="0"/>
              <a:t>Submit </a:t>
            </a:r>
            <a:r>
              <a:rPr lang="en-US" dirty="0" smtClean="0"/>
              <a:t>for ballot as DIS</a:t>
            </a:r>
          </a:p>
        </p:txBody>
      </p:sp>
    </p:spTree>
    <p:extLst>
      <p:ext uri="{BB962C8B-B14F-4D97-AF65-F5344CB8AC3E}">
        <p14:creationId xmlns:p14="http://schemas.microsoft.com/office/powerpoint/2010/main" val="315803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667000"/>
            <a:ext cx="7772400" cy="11430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4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21 Editions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US" dirty="0" smtClean="0"/>
              <a:t>Very successful - edition 1 in 1994, edition 2 in 2002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mplemented by all the CAD, CAM and BIM vendors.</a:t>
            </a:r>
          </a:p>
          <a:p>
            <a:pPr lvl="1"/>
            <a:r>
              <a:rPr lang="en-US" dirty="0" smtClean="0"/>
              <a:t>Upward compatible across many, many enhancements.</a:t>
            </a:r>
          </a:p>
          <a:p>
            <a:pPr lvl="1"/>
            <a:r>
              <a:rPr lang="en-US" dirty="0" smtClean="0"/>
              <a:t>Very fast implementation by translation systems.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Designed for easy implementation</a:t>
            </a:r>
          </a:p>
          <a:p>
            <a:pPr lvl="1"/>
            <a:r>
              <a:rPr lang="en-US" dirty="0" smtClean="0"/>
              <a:t>Minimal data format for maximal upward compatibility.</a:t>
            </a:r>
          </a:p>
          <a:p>
            <a:pPr lvl="1"/>
            <a:r>
              <a:rPr lang="en-US" dirty="0" smtClean="0"/>
              <a:t>No URI’s, OIDs of other fancy features.</a:t>
            </a:r>
          </a:p>
          <a:p>
            <a:pPr lvl="1"/>
            <a:r>
              <a:rPr lang="en-US" dirty="0" smtClean="0"/>
              <a:t>No concessions to easy data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42921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information models are supported by a file format that </a:t>
            </a:r>
            <a:r>
              <a:rPr lang="en-US" dirty="0" smtClean="0"/>
              <a:t>was designed to be written by one system </a:t>
            </a:r>
            <a:r>
              <a:rPr lang="en-US" dirty="0"/>
              <a:t>in its </a:t>
            </a:r>
            <a:r>
              <a:rPr lang="en-US" dirty="0" smtClean="0"/>
              <a:t>entirety, and read by another system</a:t>
            </a:r>
            <a:r>
              <a:rPr lang="en-US" dirty="0"/>
              <a:t> in its </a:t>
            </a:r>
            <a:r>
              <a:rPr lang="en-US" dirty="0" smtClean="0"/>
              <a:t>entirety.</a:t>
            </a:r>
          </a:p>
          <a:p>
            <a:endParaRPr lang="en-US" dirty="0" smtClean="0"/>
          </a:p>
          <a:p>
            <a:r>
              <a:rPr lang="en-US" dirty="0" smtClean="0"/>
              <a:t>The information models are hard to program because of all the requirements that must be met to avoid ambiguity and enable extensibility.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3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 Sourcing</a:t>
            </a:r>
            <a:br>
              <a:rPr lang="en-US" dirty="0" smtClean="0"/>
            </a:br>
            <a:r>
              <a:rPr lang="en-US" dirty="0" smtClean="0"/>
              <a:t>Massive Product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7772400" cy="2971800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esign of a complete aircraft, ship or vehicle</a:t>
            </a:r>
          </a:p>
          <a:p>
            <a:r>
              <a:rPr lang="en-US" dirty="0" smtClean="0"/>
              <a:t>Manufacturing operations across a supply chain</a:t>
            </a:r>
          </a:p>
          <a:p>
            <a:r>
              <a:rPr lang="en-US" dirty="0" smtClean="0"/>
              <a:t>Construction of a skyscraper</a:t>
            </a:r>
          </a:p>
          <a:p>
            <a:endParaRPr lang="en-US" dirty="0"/>
          </a:p>
          <a:p>
            <a:r>
              <a:rPr lang="en-US" dirty="0" smtClean="0"/>
              <a:t>The models are massive</a:t>
            </a:r>
          </a:p>
          <a:p>
            <a:r>
              <a:rPr lang="en-US" dirty="0" smtClean="0"/>
              <a:t>The models are made by thousands and used by millions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1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Extensible information models</a:t>
            </a:r>
          </a:p>
          <a:p>
            <a:pPr lvl="1"/>
            <a:r>
              <a:rPr lang="en-US" dirty="0" smtClean="0"/>
              <a:t>STEP for design</a:t>
            </a:r>
          </a:p>
          <a:p>
            <a:pPr lvl="1"/>
            <a:r>
              <a:rPr lang="en-US" dirty="0" smtClean="0"/>
              <a:t>STEP-NC for manufacturing</a:t>
            </a:r>
          </a:p>
          <a:p>
            <a:pPr lvl="1"/>
            <a:r>
              <a:rPr lang="en-US" dirty="0" smtClean="0"/>
              <a:t>IFC for building and construction</a:t>
            </a:r>
          </a:p>
          <a:p>
            <a:pPr lvl="1"/>
            <a:r>
              <a:rPr lang="en-US" dirty="0" smtClean="0"/>
              <a:t>Other file types – JT, </a:t>
            </a:r>
            <a:r>
              <a:rPr lang="en-US" dirty="0" smtClean="0"/>
              <a:t>XML, 3DPDF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CAD, CAM and BIM systems that can make data for very large fragments of the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4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goals of Part 21 Edition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Massive Product models</a:t>
            </a:r>
          </a:p>
          <a:p>
            <a:pPr lvl="1"/>
            <a:r>
              <a:rPr lang="en-US" dirty="0" smtClean="0"/>
              <a:t>Support data linking outside of a CAD system</a:t>
            </a:r>
          </a:p>
          <a:p>
            <a:pPr lvl="1"/>
            <a:r>
              <a:rPr lang="en-US" dirty="0" smtClean="0"/>
              <a:t>Enable the use of URI’s and URL’s</a:t>
            </a:r>
          </a:p>
          <a:p>
            <a:pPr lvl="1"/>
            <a:r>
              <a:rPr lang="en-US" dirty="0" smtClean="0"/>
              <a:t>Divide large files into multiple smaller files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Crowdsourcing</a:t>
            </a:r>
          </a:p>
          <a:p>
            <a:pPr lvl="1"/>
            <a:r>
              <a:rPr lang="en-US" dirty="0" smtClean="0"/>
              <a:t>Add intelligence using JavaScript</a:t>
            </a:r>
          </a:p>
          <a:p>
            <a:pPr lvl="1"/>
            <a:r>
              <a:rPr lang="en-US" dirty="0" smtClean="0"/>
              <a:t>Light weight, open-source binding</a:t>
            </a:r>
          </a:p>
          <a:p>
            <a:pPr lvl="1"/>
            <a:r>
              <a:rPr lang="en-US" dirty="0" smtClean="0"/>
              <a:t>Quick and easy data </a:t>
            </a:r>
            <a:r>
              <a:rPr lang="en-US" dirty="0" smtClean="0"/>
              <a:t>manipulation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Upward and downward compatible with e2 and 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609600" y="1371600"/>
            <a:ext cx="78486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ISO-10303-21;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HEADER;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FILE_DESCRIPTION( ... 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FILE_NAME( ... 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FILE_SCHEMA ( ... 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ANCHOR;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tool_tip_face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#100;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tool_tip_usage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#100;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tool_tip_unused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$;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REFERENCE;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#1234 = &lt;http://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www.tool.com/mill#bottom_face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#1235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&lt;http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www.tool.com/mill#bottom_face_rep&gt;;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#100= CHAIN_BASED_GEOMETRIC_ITEM_SPECIFIC_USAGE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( . . ., #1234, (#1235,#22,#23) . . .);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END-ISO-10303-21;</a:t>
            </a:r>
          </a:p>
        </p:txBody>
      </p:sp>
      <p:sp>
        <p:nvSpPr>
          <p:cNvPr id="5123" name="Title 4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Anchors and 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r>
              <a:rPr lang="en-US" dirty="0" smtClean="0"/>
              <a:t> </a:t>
            </a:r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209800"/>
          </a:xfrm>
        </p:spPr>
        <p:txBody>
          <a:bodyPr/>
          <a:lstStyle/>
          <a:p>
            <a:r>
              <a:rPr lang="en-US" dirty="0" smtClean="0"/>
              <a:t>Model</a:t>
            </a:r>
            <a:r>
              <a:rPr lang="en-US" dirty="0" smtClean="0"/>
              <a:t> </a:t>
            </a:r>
            <a:r>
              <a:rPr lang="en-US" dirty="0" smtClean="0"/>
              <a:t>population is</a:t>
            </a:r>
          </a:p>
          <a:p>
            <a:pPr lvl="1"/>
            <a:r>
              <a:rPr lang="en-US" dirty="0" smtClean="0"/>
              <a:t>All data sections in current file</a:t>
            </a:r>
          </a:p>
          <a:p>
            <a:pPr lvl="1"/>
            <a:r>
              <a:rPr lang="en-US" dirty="0" smtClean="0"/>
              <a:t>All data sections in referenced files</a:t>
            </a:r>
          </a:p>
          <a:p>
            <a:pPr lvl="1"/>
            <a:r>
              <a:rPr lang="en-US" dirty="0" smtClean="0"/>
              <a:t>All data sections in files listed in </a:t>
            </a:r>
            <a:r>
              <a:rPr lang="en-US" dirty="0" smtClean="0"/>
              <a:t>a </a:t>
            </a:r>
            <a:r>
              <a:rPr lang="en-US" dirty="0" err="1" smtClean="0"/>
              <a:t>schema_population</a:t>
            </a:r>
            <a:endParaRPr lang="en-US" dirty="0"/>
          </a:p>
        </p:txBody>
      </p:sp>
      <p:sp>
        <p:nvSpPr>
          <p:cNvPr id="6" name="Flowchart: Document 5"/>
          <p:cNvSpPr/>
          <p:nvPr/>
        </p:nvSpPr>
        <p:spPr bwMode="auto">
          <a:xfrm>
            <a:off x="1295400" y="5410200"/>
            <a:ext cx="1630136" cy="990600"/>
          </a:xfrm>
          <a:prstGeom prst="flowChartDocumen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</a:rPr>
              <a:t>Workpiece</a:t>
            </a:r>
            <a:r>
              <a:rPr lang="en-US" dirty="0" smtClean="0">
                <a:solidFill>
                  <a:schemeClr val="tx1"/>
                </a:solidFill>
              </a:rPr>
              <a:t> STEP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/>
              <a:t>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Document 6"/>
          <p:cNvSpPr/>
          <p:nvPr/>
        </p:nvSpPr>
        <p:spPr bwMode="auto">
          <a:xfrm>
            <a:off x="3886200" y="5382986"/>
            <a:ext cx="1981200" cy="990600"/>
          </a:xfrm>
          <a:prstGeom prst="flowChartDocumen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</a:rPr>
              <a:t>Workplan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STEP-NC </a:t>
            </a:r>
            <a:r>
              <a:rPr lang="en-US" dirty="0" smtClean="0"/>
              <a:t>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lowchart: Document 9"/>
          <p:cNvSpPr/>
          <p:nvPr/>
        </p:nvSpPr>
        <p:spPr bwMode="auto">
          <a:xfrm>
            <a:off x="2667000" y="4239986"/>
            <a:ext cx="1676400" cy="609600"/>
          </a:xfrm>
          <a:prstGeom prst="flowChartDocument">
            <a:avLst/>
          </a:prstGeom>
          <a:solidFill>
            <a:srgbClr val="FFC000"/>
          </a:solidFill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Link </a:t>
            </a:r>
            <a:r>
              <a:rPr lang="en-US" dirty="0" smtClean="0"/>
              <a:t>File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0" idx="2"/>
            <a:endCxn id="6" idx="0"/>
          </p:cNvCxnSpPr>
          <p:nvPr/>
        </p:nvCxnSpPr>
        <p:spPr bwMode="auto">
          <a:xfrm flipH="1">
            <a:off x="2110468" y="4809285"/>
            <a:ext cx="1394732" cy="6009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>
            <a:stCxn id="10" idx="2"/>
            <a:endCxn id="7" idx="0"/>
          </p:cNvCxnSpPr>
          <p:nvPr/>
        </p:nvCxnSpPr>
        <p:spPr bwMode="auto">
          <a:xfrm>
            <a:off x="3505200" y="4809285"/>
            <a:ext cx="1371600" cy="57370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Left Arrow 14"/>
          <p:cNvSpPr/>
          <p:nvPr/>
        </p:nvSpPr>
        <p:spPr bwMode="auto">
          <a:xfrm>
            <a:off x="4953000" y="4316186"/>
            <a:ext cx="857250" cy="304800"/>
          </a:xfrm>
          <a:prstGeom prst="leftArrow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4239986"/>
            <a:ext cx="2319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“Orphaned” without</a:t>
            </a:r>
          </a:p>
          <a:p>
            <a:r>
              <a:rPr lang="en-US" sz="1800" dirty="0"/>
              <a:t>t</a:t>
            </a:r>
            <a:r>
              <a:rPr lang="en-US" sz="1800" dirty="0" smtClean="0"/>
              <a:t>he </a:t>
            </a:r>
            <a:r>
              <a:rPr lang="en-US" sz="1800" dirty="0" err="1" smtClean="0"/>
              <a:t>schema_population</a:t>
            </a:r>
            <a:endParaRPr lang="en-US" sz="1800" dirty="0"/>
          </a:p>
        </p:txBody>
      </p:sp>
      <p:sp>
        <p:nvSpPr>
          <p:cNvPr id="4" name="Cloud Callout 3"/>
          <p:cNvSpPr/>
          <p:nvPr/>
        </p:nvSpPr>
        <p:spPr bwMode="auto">
          <a:xfrm>
            <a:off x="1905000" y="4486869"/>
            <a:ext cx="3048000" cy="1246414"/>
          </a:xfrm>
          <a:prstGeom prst="cloudCallou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Massive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product model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77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ZIP Archives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2133600"/>
            <a:ext cx="2869696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ISO-10303-21;</a:t>
            </a:r>
          </a:p>
          <a:p>
            <a:r>
              <a:rPr lang="en-US" sz="1200" dirty="0"/>
              <a:t>HEADER;</a:t>
            </a:r>
          </a:p>
          <a:p>
            <a:r>
              <a:rPr lang="en-US" sz="1200" dirty="0" smtClean="0"/>
              <a:t>ECMASCRIPT (‘constraints.js’);</a:t>
            </a:r>
            <a:endParaRPr lang="en-US" sz="1200" dirty="0"/>
          </a:p>
          <a:p>
            <a:r>
              <a:rPr lang="en-US" sz="1200" dirty="0" smtClean="0"/>
              <a:t>ENDSEC</a:t>
            </a:r>
            <a:r>
              <a:rPr lang="en-US" sz="1200" dirty="0"/>
              <a:t>;</a:t>
            </a:r>
          </a:p>
          <a:p>
            <a:endParaRPr lang="en-US" sz="1200" dirty="0"/>
          </a:p>
          <a:p>
            <a:r>
              <a:rPr lang="en-US" sz="1200" dirty="0"/>
              <a:t>ANCHOR;</a:t>
            </a:r>
          </a:p>
          <a:p>
            <a:r>
              <a:rPr lang="en-US" sz="1200" dirty="0" smtClean="0"/>
              <a:t>&lt;as1_pe &gt;= </a:t>
            </a:r>
            <a:r>
              <a:rPr lang="en-US" sz="1200" dirty="0"/>
              <a:t>#as1_pe</a:t>
            </a:r>
          </a:p>
          <a:p>
            <a:endParaRPr lang="en-US" sz="1200" dirty="0"/>
          </a:p>
          <a:p>
            <a:r>
              <a:rPr lang="en-US" sz="1200" dirty="0"/>
              <a:t>REFERENCE;</a:t>
            </a:r>
          </a:p>
          <a:p>
            <a:r>
              <a:rPr lang="en-US" sz="1200" dirty="0"/>
              <a:t>#as1_pe = &lt;</a:t>
            </a:r>
            <a:r>
              <a:rPr lang="en-US" sz="1200" dirty="0" err="1" smtClean="0"/>
              <a:t>assembly.stp#root</a:t>
            </a:r>
            <a:r>
              <a:rPr lang="en-US" sz="1200" dirty="0"/>
              <a:t>&gt;;</a:t>
            </a:r>
          </a:p>
          <a:p>
            <a:r>
              <a:rPr lang="en-US" sz="1200" dirty="0"/>
              <a:t>#bolt 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bolt.stp#bolt</a:t>
            </a:r>
            <a:r>
              <a:rPr lang="en-US" sz="1200" dirty="0"/>
              <a:t>&gt;;</a:t>
            </a:r>
          </a:p>
          <a:p>
            <a:r>
              <a:rPr lang="en-US" sz="1200" dirty="0"/>
              <a:t>#nut 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nut.stp#nut</a:t>
            </a:r>
            <a:r>
              <a:rPr lang="en-US" sz="1200" dirty="0"/>
              <a:t>&gt;;</a:t>
            </a:r>
          </a:p>
          <a:p>
            <a:r>
              <a:rPr lang="en-US" sz="1200" dirty="0"/>
              <a:t>#rod 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rod.stp#rod</a:t>
            </a:r>
            <a:r>
              <a:rPr lang="en-US" sz="1200" dirty="0"/>
              <a:t>&gt;;</a:t>
            </a:r>
          </a:p>
          <a:p>
            <a:r>
              <a:rPr lang="en-US" sz="1200" dirty="0"/>
              <a:t>#plate 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plate.stp#plate</a:t>
            </a:r>
            <a:r>
              <a:rPr lang="en-US" sz="1200" dirty="0"/>
              <a:t>&gt;;</a:t>
            </a:r>
          </a:p>
          <a:p>
            <a:r>
              <a:rPr lang="en-US" sz="1200" dirty="0"/>
              <a:t>#l-bracket 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l-bracket.stp#l-bracket</a:t>
            </a:r>
            <a:r>
              <a:rPr lang="en-US" sz="1200" dirty="0"/>
              <a:t>&gt;;</a:t>
            </a:r>
          </a:p>
          <a:p>
            <a:endParaRPr lang="en-US" sz="1200" dirty="0"/>
          </a:p>
          <a:p>
            <a:r>
              <a:rPr lang="en-US" sz="1200" dirty="0"/>
              <a:t>ENDSEC;</a:t>
            </a:r>
          </a:p>
          <a:p>
            <a:r>
              <a:rPr lang="en-US" sz="1200" dirty="0"/>
              <a:t>END-ISO-10303-21;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36339" y="5712767"/>
            <a:ext cx="1372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Archive</a:t>
            </a:r>
          </a:p>
          <a:p>
            <a:pPr algn="ctr"/>
            <a:r>
              <a:rPr lang="en-US" dirty="0" smtClean="0"/>
              <a:t>(as1.stpz)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90209" y="5716938"/>
            <a:ext cx="2569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Directory</a:t>
            </a:r>
          </a:p>
          <a:p>
            <a:pPr algn="ctr"/>
            <a:r>
              <a:rPr lang="en-US" dirty="0" smtClean="0"/>
              <a:t>(ISO-10303-21.txt)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460548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Multi-File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05000"/>
          </a:xfrm>
        </p:spPr>
        <p:txBody>
          <a:bodyPr/>
          <a:lstStyle/>
          <a:p>
            <a:r>
              <a:rPr lang="en-US" dirty="0" smtClean="0"/>
              <a:t>Anchor can be referenced from other file types</a:t>
            </a:r>
          </a:p>
          <a:p>
            <a:r>
              <a:rPr lang="en-US" dirty="0" smtClean="0"/>
              <a:t>Reference can be to another file type</a:t>
            </a:r>
          </a:p>
          <a:p>
            <a:r>
              <a:rPr lang="en-US" dirty="0" smtClean="0"/>
              <a:t>Reference format resolved by protocols and mime types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3962400"/>
            <a:ext cx="822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ANCHOR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tool_tip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#100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	/* Can be referenced from JT or XML */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ENDSEC;		/* E.g.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mill#tool_tip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 */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REFERENCE;</a:t>
            </a: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#1234 = &lt;http://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www.tool.com/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holder.jt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#bottom_face&gt;;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ENDSEC;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0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685800"/>
          </a:xfrm>
        </p:spPr>
        <p:txBody>
          <a:bodyPr/>
          <a:lstStyle/>
          <a:p>
            <a:r>
              <a:rPr lang="en-US" dirty="0" smtClean="0"/>
              <a:t>Function to connect a </a:t>
            </a:r>
            <a:r>
              <a:rPr lang="en-US" dirty="0" err="1" smtClean="0"/>
              <a:t>workpiece</a:t>
            </a:r>
            <a:r>
              <a:rPr lang="en-US" dirty="0" smtClean="0"/>
              <a:t> </a:t>
            </a:r>
            <a:r>
              <a:rPr lang="en-US" dirty="0" smtClean="0"/>
              <a:t>to a </a:t>
            </a:r>
            <a:r>
              <a:rPr lang="en-US" dirty="0" err="1" smtClean="0"/>
              <a:t>workplan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8749" y="2667000"/>
            <a:ext cx="8504251" cy="36317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function linker(model, </a:t>
            </a:r>
            <a:r>
              <a:rPr lang="en-US" sz="1000" dirty="0" err="1"/>
              <a:t>workplan</a:t>
            </a:r>
            <a:r>
              <a:rPr lang="en-US" sz="1000" dirty="0"/>
              <a:t>, </a:t>
            </a:r>
            <a:r>
              <a:rPr lang="en-US" sz="1000" dirty="0" err="1"/>
              <a:t>workpiece</a:t>
            </a:r>
            <a:r>
              <a:rPr lang="en-US" sz="1000" dirty="0"/>
              <a:t>, type)</a:t>
            </a:r>
          </a:p>
          <a:p>
            <a:r>
              <a:rPr lang="en-US" sz="1000" dirty="0"/>
              <a:t>{</a:t>
            </a:r>
          </a:p>
          <a:p>
            <a:r>
              <a:rPr lang="en-US" sz="1000" dirty="0"/>
              <a:t>    with workpiece.anchor.$</a:t>
            </a:r>
            <a:r>
              <a:rPr lang="en-US" sz="1000" dirty="0" err="1"/>
              <a:t>type.credentials</a:t>
            </a:r>
            <a:r>
              <a:rPr lang="en-US" sz="1000" dirty="0"/>
              <a:t> {</a:t>
            </a:r>
          </a:p>
          <a:p>
            <a:r>
              <a:rPr lang="en-US" sz="1000" dirty="0"/>
              <a:t>       if (stage != 'manufacturing')</a:t>
            </a:r>
          </a:p>
          <a:p>
            <a:r>
              <a:rPr lang="en-US" sz="1000" dirty="0"/>
              <a:t>	  return null;</a:t>
            </a:r>
          </a:p>
          <a:p>
            <a:r>
              <a:rPr lang="en-US" sz="1000" dirty="0"/>
              <a:t>       if (status != 'released')</a:t>
            </a:r>
          </a:p>
          <a:p>
            <a:r>
              <a:rPr lang="en-US" sz="1000" dirty="0"/>
              <a:t>          return null;</a:t>
            </a:r>
          </a:p>
          <a:p>
            <a:r>
              <a:rPr lang="en-US" sz="1000" dirty="0"/>
              <a:t>    }</a:t>
            </a:r>
          </a:p>
          <a:p>
            <a:r>
              <a:rPr lang="en-US" sz="1000" dirty="0"/>
              <a:t>    with </a:t>
            </a:r>
            <a:r>
              <a:rPr lang="en-US" sz="1000" dirty="0" err="1"/>
              <a:t>model.reference</a:t>
            </a:r>
            <a:r>
              <a:rPr lang="en-US" sz="1000" dirty="0"/>
              <a:t> {</a:t>
            </a:r>
          </a:p>
          <a:p>
            <a:r>
              <a:rPr lang="en-US" sz="1000" dirty="0"/>
              <a:t>       if (name != '</a:t>
            </a:r>
            <a:r>
              <a:rPr lang="en-US" sz="1000" dirty="0" err="1"/>
              <a:t>as_is</a:t>
            </a:r>
            <a:r>
              <a:rPr lang="en-US" sz="1000" dirty="0"/>
              <a:t> shape' &amp;&amp; name != 'to-be shape' &amp;&amp; name != 'removal shape')		// alternate is to check using a mapping table compiler</a:t>
            </a:r>
          </a:p>
          <a:p>
            <a:r>
              <a:rPr lang="en-US" sz="1000" dirty="0"/>
              <a:t>          return NULL;</a:t>
            </a:r>
          </a:p>
          <a:p>
            <a:r>
              <a:rPr lang="en-US" sz="1000" dirty="0"/>
              <a:t>       if (workpiece.anchor.$</a:t>
            </a:r>
            <a:r>
              <a:rPr lang="en-US" sz="1000" dirty="0" err="1"/>
              <a:t>tag.shape.type</a:t>
            </a:r>
            <a:r>
              <a:rPr lang="en-US" sz="1000" dirty="0"/>
              <a:t> != '</a:t>
            </a:r>
            <a:r>
              <a:rPr lang="en-US" sz="1000" dirty="0" err="1"/>
              <a:t>product_definition_shape</a:t>
            </a:r>
            <a:r>
              <a:rPr lang="en-US" sz="1000" dirty="0"/>
              <a:t>')	</a:t>
            </a:r>
            <a:r>
              <a:rPr lang="en-US" sz="1000" dirty="0" smtClean="0"/>
              <a:t>	// </a:t>
            </a:r>
            <a:r>
              <a:rPr lang="en-US" sz="1000" dirty="0"/>
              <a:t>alternate is to check using an EXPRESS compiler</a:t>
            </a:r>
          </a:p>
          <a:p>
            <a:r>
              <a:rPr lang="en-US" sz="1000" dirty="0"/>
              <a:t>          return NULL:</a:t>
            </a:r>
          </a:p>
          <a:p>
            <a:r>
              <a:rPr lang="en-US" sz="1000" dirty="0"/>
              <a:t>       if (workpiece.anchor.$</a:t>
            </a:r>
            <a:r>
              <a:rPr lang="en-US" sz="1000" dirty="0" err="1"/>
              <a:t>tag.shape.geometry</a:t>
            </a:r>
            <a:r>
              <a:rPr lang="en-US" sz="1000" dirty="0"/>
              <a:t> != '</a:t>
            </a:r>
            <a:r>
              <a:rPr lang="en-US" sz="1000" dirty="0" err="1"/>
              <a:t>advanced_boundary_representation</a:t>
            </a:r>
            <a:r>
              <a:rPr lang="en-US" sz="1000" dirty="0"/>
              <a:t>')		// application constraint</a:t>
            </a:r>
          </a:p>
          <a:p>
            <a:r>
              <a:rPr lang="en-US" sz="1000" dirty="0"/>
              <a:t>          return NULL;</a:t>
            </a:r>
          </a:p>
          <a:p>
            <a:r>
              <a:rPr lang="en-US" sz="1000" dirty="0"/>
              <a:t>       name = type;</a:t>
            </a:r>
          </a:p>
          <a:p>
            <a:r>
              <a:rPr lang="en-US" sz="1000" dirty="0"/>
              <a:t>       shape = </a:t>
            </a:r>
            <a:r>
              <a:rPr lang="en-US" sz="1000" dirty="0" err="1"/>
              <a:t>workpiece.anchor.shape</a:t>
            </a:r>
            <a:r>
              <a:rPr lang="en-US" sz="1000" dirty="0"/>
              <a:t>;</a:t>
            </a:r>
          </a:p>
          <a:p>
            <a:r>
              <a:rPr lang="en-US" sz="1000" dirty="0"/>
              <a:t>       exec = </a:t>
            </a:r>
            <a:r>
              <a:rPr lang="en-US" sz="1000" dirty="0" err="1"/>
              <a:t>workplan.anchor.executable</a:t>
            </a:r>
            <a:r>
              <a:rPr lang="en-US" sz="1000" dirty="0"/>
              <a:t>;				</a:t>
            </a:r>
            <a:r>
              <a:rPr lang="en-US" sz="1000" dirty="0" smtClean="0"/>
              <a:t>// </a:t>
            </a:r>
            <a:r>
              <a:rPr lang="en-US" sz="1000" dirty="0"/>
              <a:t>checking this left as an exercise for the reader</a:t>
            </a:r>
          </a:p>
          <a:p>
            <a:endParaRPr lang="en-US" sz="1000" dirty="0"/>
          </a:p>
          <a:p>
            <a:r>
              <a:rPr lang="en-US" sz="1000" dirty="0"/>
              <a:t>       </a:t>
            </a:r>
            <a:r>
              <a:rPr lang="en-US" sz="1000" dirty="0" err="1"/>
              <a:t>workplan.schema_population.set_population</a:t>
            </a:r>
            <a:r>
              <a:rPr lang="en-US" sz="1000" dirty="0"/>
              <a:t> ((new P21.Population).</a:t>
            </a:r>
            <a:r>
              <a:rPr lang="en-US" sz="1000" dirty="0" err="1"/>
              <a:t>set_uri</a:t>
            </a:r>
            <a:r>
              <a:rPr lang="en-US" sz="1000" dirty="0"/>
              <a:t> (model));	// add this link to the population of the </a:t>
            </a:r>
            <a:r>
              <a:rPr lang="en-US" sz="1000" dirty="0" err="1"/>
              <a:t>workplan</a:t>
            </a:r>
            <a:endParaRPr lang="en-US" sz="1000" dirty="0"/>
          </a:p>
          <a:p>
            <a:r>
              <a:rPr lang="en-US" sz="1000" dirty="0"/>
              <a:t>       return model;</a:t>
            </a:r>
          </a:p>
          <a:p>
            <a:r>
              <a:rPr lang="en-US" sz="1000" dirty="0"/>
              <a:t>    }</a:t>
            </a:r>
          </a:p>
          <a:p>
            <a:r>
              <a:rPr lang="en-US" sz="10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6610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v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8F3AA6"/>
      </a:folHlink>
    </a:clrScheme>
    <a:fontScheme name="Dav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arrow"/>
        </a:ln>
        <a:effectLst/>
      </a:spPr>
      <a:bodyPr/>
      <a:lstStyle/>
    </a:lnDef>
  </a:objectDefaults>
  <a:extraClrSchemeLst>
    <a:extraClrScheme>
      <a:clrScheme name="Dav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v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10558</TotalTime>
  <Pages>17</Pages>
  <Words>653</Words>
  <Application>Microsoft Office PowerPoint</Application>
  <PresentationFormat>On-screen Show (4:3)</PresentationFormat>
  <Paragraphs>174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Dave</vt:lpstr>
      <vt:lpstr>Part 21 Edition 3</vt:lpstr>
      <vt:lpstr>Crowd Sourcing Massive Product Models</vt:lpstr>
      <vt:lpstr>Available Elements</vt:lpstr>
      <vt:lpstr>Design goals of Part 21 Edition 3</vt:lpstr>
      <vt:lpstr>Anchors and References</vt:lpstr>
      <vt:lpstr>Model Population</vt:lpstr>
      <vt:lpstr>ZIP Archives</vt:lpstr>
      <vt:lpstr>Multi-File References</vt:lpstr>
      <vt:lpstr>JavaScript</vt:lpstr>
      <vt:lpstr>JavaScript demonstrations http://www.steptools.com/demos/</vt:lpstr>
      <vt:lpstr>CAM Tooling Pilot</vt:lpstr>
      <vt:lpstr>Summary</vt:lpstr>
      <vt:lpstr>Backup</vt:lpstr>
      <vt:lpstr>Part 21 Editions 1 &amp; 2</vt:lpstr>
      <vt:lpstr>Known Issues</vt:lpstr>
    </vt:vector>
  </TitlesOfParts>
  <Company>STEP Tools,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11</dc:title>
  <dc:subject>WG11 in San Diego</dc:subject>
  <dc:creator>Dave Loffredo</dc:creator>
  <cp:lastModifiedBy>Martin Hardwick</cp:lastModifiedBy>
  <cp:revision>828</cp:revision>
  <cp:lastPrinted>2000-02-17T02:19:36Z</cp:lastPrinted>
  <dcterms:created xsi:type="dcterms:W3CDTF">1999-01-27T23:51:52Z</dcterms:created>
  <dcterms:modified xsi:type="dcterms:W3CDTF">2013-05-22T16:33:43Z</dcterms:modified>
</cp:coreProperties>
</file>