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301" r:id="rId5"/>
    <p:sldId id="265" r:id="rId6"/>
    <p:sldId id="264" r:id="rId7"/>
    <p:sldId id="286" r:id="rId8"/>
    <p:sldId id="296" r:id="rId9"/>
    <p:sldId id="272" r:id="rId10"/>
    <p:sldId id="291" r:id="rId11"/>
    <p:sldId id="271" r:id="rId12"/>
    <p:sldId id="298" r:id="rId13"/>
    <p:sldId id="269" r:id="rId14"/>
    <p:sldId id="270" r:id="rId15"/>
    <p:sldId id="297" r:id="rId16"/>
    <p:sldId id="267" r:id="rId17"/>
    <p:sldId id="277" r:id="rId18"/>
    <p:sldId id="274" r:id="rId19"/>
    <p:sldId id="284" r:id="rId20"/>
    <p:sldId id="294" r:id="rId21"/>
    <p:sldId id="276" r:id="rId22"/>
    <p:sldId id="275" r:id="rId23"/>
    <p:sldId id="280" r:id="rId24"/>
    <p:sldId id="295" r:id="rId25"/>
    <p:sldId id="293" r:id="rId26"/>
    <p:sldId id="282" r:id="rId27"/>
    <p:sldId id="283" r:id="rId28"/>
    <p:sldId id="281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47" autoAdjust="0"/>
  </p:normalViewPr>
  <p:slideViewPr>
    <p:cSldViewPr>
      <p:cViewPr>
        <p:scale>
          <a:sx n="75" d="100"/>
          <a:sy n="75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2D257-F6ED-4CAE-8B34-5DF85EC93CB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DC65BF-0D32-4C39-849F-FD90DDDF7C9D}">
      <dgm:prSet/>
      <dgm:spPr/>
      <dgm:t>
        <a:bodyPr/>
        <a:lstStyle/>
        <a:p>
          <a:pPr rtl="0"/>
          <a:r>
            <a:rPr lang="fr-FR" dirty="0" err="1" smtClean="0"/>
            <a:t>Needs</a:t>
          </a:r>
          <a:endParaRPr lang="fr-FR" dirty="0"/>
        </a:p>
      </dgm:t>
    </dgm:pt>
    <dgm:pt modelId="{3CFBD4E1-2C06-435E-913E-3ACC7D279487}" type="parTrans" cxnId="{99FEA251-1C34-4F67-97B8-D56F8F275456}">
      <dgm:prSet/>
      <dgm:spPr/>
      <dgm:t>
        <a:bodyPr/>
        <a:lstStyle/>
        <a:p>
          <a:endParaRPr lang="fr-FR"/>
        </a:p>
      </dgm:t>
    </dgm:pt>
    <dgm:pt modelId="{6488219C-2AD2-46D8-8C0E-529D5B76BDC3}" type="sibTrans" cxnId="{99FEA251-1C34-4F67-97B8-D56F8F275456}">
      <dgm:prSet/>
      <dgm:spPr/>
      <dgm:t>
        <a:bodyPr/>
        <a:lstStyle/>
        <a:p>
          <a:endParaRPr lang="fr-FR"/>
        </a:p>
      </dgm:t>
    </dgm:pt>
    <dgm:pt modelId="{3000B4FC-E31B-4F34-900C-2AC980F0BCF2}" type="pres">
      <dgm:prSet presAssocID="{3D12D257-F6ED-4CAE-8B34-5DF85EC93C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2B97BA-C53A-49D9-B6A2-7CF3B0FB461B}" type="pres">
      <dgm:prSet presAssocID="{3D12D257-F6ED-4CAE-8B34-5DF85EC93CB4}" presName="arrow" presStyleLbl="bgShp" presStyleIdx="0" presStyleCnt="1" custAng="5400000" custScaleX="54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DBCB953-F35F-46A1-842B-D3F9D3521172}" type="pres">
      <dgm:prSet presAssocID="{3D12D257-F6ED-4CAE-8B34-5DF85EC93CB4}" presName="linearProcess" presStyleCnt="0"/>
      <dgm:spPr/>
    </dgm:pt>
    <dgm:pt modelId="{6FD028B0-F849-41A9-857C-99461B603A39}" type="pres">
      <dgm:prSet presAssocID="{7DDC65BF-0D32-4C39-849F-FD90DDDF7C9D}" presName="textNode" presStyleLbl="node1" presStyleIdx="0" presStyleCnt="1" custLinFactNeighborX="-360" custLinFactNeighborY="-743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7FA437-F460-4BE4-B4CB-96554DD0C8F5}" type="presOf" srcId="{3D12D257-F6ED-4CAE-8B34-5DF85EC93CB4}" destId="{3000B4FC-E31B-4F34-900C-2AC980F0BCF2}" srcOrd="0" destOrd="0" presId="urn:microsoft.com/office/officeart/2005/8/layout/hProcess9"/>
    <dgm:cxn modelId="{99FEA251-1C34-4F67-97B8-D56F8F275456}" srcId="{3D12D257-F6ED-4CAE-8B34-5DF85EC93CB4}" destId="{7DDC65BF-0D32-4C39-849F-FD90DDDF7C9D}" srcOrd="0" destOrd="0" parTransId="{3CFBD4E1-2C06-435E-913E-3ACC7D279487}" sibTransId="{6488219C-2AD2-46D8-8C0E-529D5B76BDC3}"/>
    <dgm:cxn modelId="{560302D6-47F1-4444-9514-71B7E28815DE}" type="presOf" srcId="{7DDC65BF-0D32-4C39-849F-FD90DDDF7C9D}" destId="{6FD028B0-F849-41A9-857C-99461B603A39}" srcOrd="0" destOrd="0" presId="urn:microsoft.com/office/officeart/2005/8/layout/hProcess9"/>
    <dgm:cxn modelId="{55C21F4E-31C5-4599-B72A-0861B106A6D6}" type="presParOf" srcId="{3000B4FC-E31B-4F34-900C-2AC980F0BCF2}" destId="{F82B97BA-C53A-49D9-B6A2-7CF3B0FB461B}" srcOrd="0" destOrd="0" presId="urn:microsoft.com/office/officeart/2005/8/layout/hProcess9"/>
    <dgm:cxn modelId="{DEC89FB3-3031-4C5F-BD51-EA0587A790EE}" type="presParOf" srcId="{3000B4FC-E31B-4F34-900C-2AC980F0BCF2}" destId="{8DBCB953-F35F-46A1-842B-D3F9D3521172}" srcOrd="1" destOrd="0" presId="urn:microsoft.com/office/officeart/2005/8/layout/hProcess9"/>
    <dgm:cxn modelId="{94AA0C43-C36B-4CBE-920F-99626A9ABD0D}" type="presParOf" srcId="{8DBCB953-F35F-46A1-842B-D3F9D3521172}" destId="{6FD028B0-F849-41A9-857C-99461B603A3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3E155-FFF5-4CD1-9FBE-0728357D567D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4A47626-A20B-45B3-902B-72FCA67BD229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400" dirty="0" err="1" smtClean="0"/>
            <a:t>Conf</a:t>
          </a:r>
          <a:r>
            <a:rPr lang="fr-FR" sz="1400" dirty="0" smtClean="0"/>
            <a:t> B</a:t>
          </a:r>
          <a:endParaRPr lang="fr-FR" sz="1400" dirty="0"/>
        </a:p>
      </dgm:t>
    </dgm:pt>
    <dgm:pt modelId="{24573FD8-F132-4A95-9225-0F1168FCBA54}" type="parTrans" cxnId="{8C59C36E-8FAE-49F6-AF67-A870CB4952BD}">
      <dgm:prSet/>
      <dgm:spPr/>
      <dgm:t>
        <a:bodyPr/>
        <a:lstStyle/>
        <a:p>
          <a:endParaRPr lang="fr-FR"/>
        </a:p>
      </dgm:t>
    </dgm:pt>
    <dgm:pt modelId="{5BA49713-96FF-4FE1-A893-AA3104789632}" type="sibTrans" cxnId="{8C59C36E-8FAE-49F6-AF67-A870CB4952BD}">
      <dgm:prSet/>
      <dgm:spPr/>
      <dgm:t>
        <a:bodyPr/>
        <a:lstStyle/>
        <a:p>
          <a:endParaRPr lang="fr-FR"/>
        </a:p>
      </dgm:t>
    </dgm:pt>
    <dgm:pt modelId="{3A162C2C-6492-411A-AD71-3C2AE46F192A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err="1" smtClean="0"/>
            <a:t>Perfo</a:t>
          </a:r>
          <a:r>
            <a:rPr lang="fr-FR" sz="1200" dirty="0" smtClean="0"/>
            <a:t> ?</a:t>
          </a:r>
          <a:endParaRPr lang="fr-FR" sz="1200" dirty="0"/>
        </a:p>
      </dgm:t>
    </dgm:pt>
    <dgm:pt modelId="{831FE97F-BD6D-4251-9DAD-23E1C3728DB3}" type="parTrans" cxnId="{540123BB-77D0-46D5-A219-331485719615}">
      <dgm:prSet/>
      <dgm:spPr/>
      <dgm:t>
        <a:bodyPr/>
        <a:lstStyle/>
        <a:p>
          <a:endParaRPr lang="fr-FR"/>
        </a:p>
      </dgm:t>
    </dgm:pt>
    <dgm:pt modelId="{4D648918-1DE3-4833-AEA3-FC783F2BEA48}" type="sibTrans" cxnId="{540123BB-77D0-46D5-A219-331485719615}">
      <dgm:prSet/>
      <dgm:spPr/>
      <dgm:t>
        <a:bodyPr/>
        <a:lstStyle/>
        <a:p>
          <a:endParaRPr lang="fr-FR"/>
        </a:p>
      </dgm:t>
    </dgm:pt>
    <dgm:pt modelId="{214722DB-B455-4AAC-82A9-D9AC1494304C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err="1" smtClean="0"/>
            <a:t>Cost</a:t>
          </a:r>
          <a:r>
            <a:rPr lang="fr-FR" sz="1200" dirty="0" smtClean="0"/>
            <a:t> ?</a:t>
          </a:r>
          <a:endParaRPr lang="fr-FR" sz="1200" dirty="0"/>
        </a:p>
      </dgm:t>
    </dgm:pt>
    <dgm:pt modelId="{79A6DCD6-5AA4-4642-9A1B-88B6517368A6}" type="parTrans" cxnId="{9E3596FE-F63A-409D-B427-38D7238FD596}">
      <dgm:prSet/>
      <dgm:spPr/>
      <dgm:t>
        <a:bodyPr/>
        <a:lstStyle/>
        <a:p>
          <a:endParaRPr lang="fr-FR"/>
        </a:p>
      </dgm:t>
    </dgm:pt>
    <dgm:pt modelId="{DB5F5EB8-B872-4280-86C8-AB6E9DFCCB1B}" type="sibTrans" cxnId="{9E3596FE-F63A-409D-B427-38D7238FD596}">
      <dgm:prSet/>
      <dgm:spPr/>
      <dgm:t>
        <a:bodyPr/>
        <a:lstStyle/>
        <a:p>
          <a:endParaRPr lang="fr-FR"/>
        </a:p>
      </dgm:t>
    </dgm:pt>
    <dgm:pt modelId="{B5C90FA9-35A1-4386-B808-65624876BE26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smtClean="0"/>
            <a:t> Budgets ?</a:t>
          </a:r>
          <a:endParaRPr lang="fr-FR" sz="1200" dirty="0"/>
        </a:p>
      </dgm:t>
    </dgm:pt>
    <dgm:pt modelId="{2A2B90F1-AC0F-4DC2-BD40-8F1CD12D6806}" type="parTrans" cxnId="{2ECC04A2-6ECD-4EBB-B574-2E6B8BE1A085}">
      <dgm:prSet/>
      <dgm:spPr/>
      <dgm:t>
        <a:bodyPr/>
        <a:lstStyle/>
        <a:p>
          <a:endParaRPr lang="fr-FR"/>
        </a:p>
      </dgm:t>
    </dgm:pt>
    <dgm:pt modelId="{314BAF8C-0E70-4F9E-8F00-773B3D4248A9}" type="sibTrans" cxnId="{2ECC04A2-6ECD-4EBB-B574-2E6B8BE1A085}">
      <dgm:prSet/>
      <dgm:spPr/>
      <dgm:t>
        <a:bodyPr/>
        <a:lstStyle/>
        <a:p>
          <a:endParaRPr lang="fr-FR"/>
        </a:p>
      </dgm:t>
    </dgm:pt>
    <dgm:pt modelId="{91642B9E-17B2-404E-B51C-90113607712A}" type="pres">
      <dgm:prSet presAssocID="{95A3E155-FFF5-4CD1-9FBE-0728357D56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6D2639-1DB2-4808-837B-A3C6B8E90068}" type="pres">
      <dgm:prSet presAssocID="{24A47626-A20B-45B3-902B-72FCA67BD229}" presName="compNode" presStyleCnt="0"/>
      <dgm:spPr/>
    </dgm:pt>
    <dgm:pt modelId="{E46C974F-E918-40E4-9EE7-CFFC61301CE1}" type="pres">
      <dgm:prSet presAssocID="{24A47626-A20B-45B3-902B-72FCA67BD229}" presName="noGeometry" presStyleCnt="0"/>
      <dgm:spPr/>
    </dgm:pt>
    <dgm:pt modelId="{A7611CAA-D336-4924-9A8D-AA29279236DA}" type="pres">
      <dgm:prSet presAssocID="{24A47626-A20B-45B3-902B-72FCA67BD229}" presName="childTextVisible" presStyleLbl="bgAccFollowNode1" presStyleIdx="0" presStyleCnt="1" custScaleX="178556" custScaleY="100000" custLinFactNeighborX="278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DEFF7F-3E53-464A-AF87-7F039FA79907}" type="pres">
      <dgm:prSet presAssocID="{24A47626-A20B-45B3-902B-72FCA67BD229}" presName="childTextHidden" presStyleLbl="bgAccFollowNode1" presStyleIdx="0" presStyleCnt="1"/>
      <dgm:spPr/>
      <dgm:t>
        <a:bodyPr/>
        <a:lstStyle/>
        <a:p>
          <a:endParaRPr lang="fr-FR"/>
        </a:p>
      </dgm:t>
    </dgm:pt>
    <dgm:pt modelId="{44377805-1044-4F79-8AC3-E644598593E2}" type="pres">
      <dgm:prSet presAssocID="{24A47626-A20B-45B3-902B-72FCA67BD229}" presName="parentText" presStyleLbl="node1" presStyleIdx="0" presStyleCnt="1" custScaleX="172183" custScaleY="96829" custLinFactNeighborX="-42889" custLinFactNeighborY="-172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0123BB-77D0-46D5-A219-331485719615}" srcId="{24A47626-A20B-45B3-902B-72FCA67BD229}" destId="{3A162C2C-6492-411A-AD71-3C2AE46F192A}" srcOrd="0" destOrd="0" parTransId="{831FE97F-BD6D-4251-9DAD-23E1C3728DB3}" sibTransId="{4D648918-1DE3-4833-AEA3-FC783F2BEA48}"/>
    <dgm:cxn modelId="{EC73A4A4-2333-4974-B8BC-8D1F75662BFE}" type="presOf" srcId="{214722DB-B455-4AAC-82A9-D9AC1494304C}" destId="{A7611CAA-D336-4924-9A8D-AA29279236DA}" srcOrd="0" destOrd="2" presId="urn:microsoft.com/office/officeart/2005/8/layout/hProcess6"/>
    <dgm:cxn modelId="{05513B60-ABDB-45A9-BA04-444D8B68D3EE}" type="presOf" srcId="{95A3E155-FFF5-4CD1-9FBE-0728357D567D}" destId="{91642B9E-17B2-404E-B51C-90113607712A}" srcOrd="0" destOrd="0" presId="urn:microsoft.com/office/officeart/2005/8/layout/hProcess6"/>
    <dgm:cxn modelId="{E40B9A24-ED17-4943-9613-44F05DA84D66}" type="presOf" srcId="{B5C90FA9-35A1-4386-B808-65624876BE26}" destId="{A7611CAA-D336-4924-9A8D-AA29279236DA}" srcOrd="0" destOrd="1" presId="urn:microsoft.com/office/officeart/2005/8/layout/hProcess6"/>
    <dgm:cxn modelId="{9D37DAB7-130B-40B3-B74C-B09EDF8D9C95}" type="presOf" srcId="{B5C90FA9-35A1-4386-B808-65624876BE26}" destId="{8BDEFF7F-3E53-464A-AF87-7F039FA79907}" srcOrd="1" destOrd="1" presId="urn:microsoft.com/office/officeart/2005/8/layout/hProcess6"/>
    <dgm:cxn modelId="{6D3EAD6A-CA86-4247-AE6B-2828F519224F}" type="presOf" srcId="{24A47626-A20B-45B3-902B-72FCA67BD229}" destId="{44377805-1044-4F79-8AC3-E644598593E2}" srcOrd="0" destOrd="0" presId="urn:microsoft.com/office/officeart/2005/8/layout/hProcess6"/>
    <dgm:cxn modelId="{8C59C36E-8FAE-49F6-AF67-A870CB4952BD}" srcId="{95A3E155-FFF5-4CD1-9FBE-0728357D567D}" destId="{24A47626-A20B-45B3-902B-72FCA67BD229}" srcOrd="0" destOrd="0" parTransId="{24573FD8-F132-4A95-9225-0F1168FCBA54}" sibTransId="{5BA49713-96FF-4FE1-A893-AA3104789632}"/>
    <dgm:cxn modelId="{2ECC04A2-6ECD-4EBB-B574-2E6B8BE1A085}" srcId="{24A47626-A20B-45B3-902B-72FCA67BD229}" destId="{B5C90FA9-35A1-4386-B808-65624876BE26}" srcOrd="1" destOrd="0" parTransId="{2A2B90F1-AC0F-4DC2-BD40-8F1CD12D6806}" sibTransId="{314BAF8C-0E70-4F9E-8F00-773B3D4248A9}"/>
    <dgm:cxn modelId="{05F855C9-2F5A-4FEB-B6C8-CAE2350737B9}" type="presOf" srcId="{3A162C2C-6492-411A-AD71-3C2AE46F192A}" destId="{8BDEFF7F-3E53-464A-AF87-7F039FA79907}" srcOrd="1" destOrd="0" presId="urn:microsoft.com/office/officeart/2005/8/layout/hProcess6"/>
    <dgm:cxn modelId="{9E3596FE-F63A-409D-B427-38D7238FD596}" srcId="{24A47626-A20B-45B3-902B-72FCA67BD229}" destId="{214722DB-B455-4AAC-82A9-D9AC1494304C}" srcOrd="2" destOrd="0" parTransId="{79A6DCD6-5AA4-4642-9A1B-88B6517368A6}" sibTransId="{DB5F5EB8-B872-4280-86C8-AB6E9DFCCB1B}"/>
    <dgm:cxn modelId="{8D815D0A-0A82-45D8-80B1-CE3D12E4DE6C}" type="presOf" srcId="{214722DB-B455-4AAC-82A9-D9AC1494304C}" destId="{8BDEFF7F-3E53-464A-AF87-7F039FA79907}" srcOrd="1" destOrd="2" presId="urn:microsoft.com/office/officeart/2005/8/layout/hProcess6"/>
    <dgm:cxn modelId="{FE813700-43F3-46AE-846C-1BFE844E73E5}" type="presOf" srcId="{3A162C2C-6492-411A-AD71-3C2AE46F192A}" destId="{A7611CAA-D336-4924-9A8D-AA29279236DA}" srcOrd="0" destOrd="0" presId="urn:microsoft.com/office/officeart/2005/8/layout/hProcess6"/>
    <dgm:cxn modelId="{0109F9F5-880F-40F5-86ED-44EF3D515C69}" type="presParOf" srcId="{91642B9E-17B2-404E-B51C-90113607712A}" destId="{1D6D2639-1DB2-4808-837B-A3C6B8E90068}" srcOrd="0" destOrd="0" presId="urn:microsoft.com/office/officeart/2005/8/layout/hProcess6"/>
    <dgm:cxn modelId="{71B1D4D7-F1E6-4F8B-9C4E-A64D7A693053}" type="presParOf" srcId="{1D6D2639-1DB2-4808-837B-A3C6B8E90068}" destId="{E46C974F-E918-40E4-9EE7-CFFC61301CE1}" srcOrd="0" destOrd="0" presId="urn:microsoft.com/office/officeart/2005/8/layout/hProcess6"/>
    <dgm:cxn modelId="{A1DFA9D3-25F0-43A4-83A3-06F14D478706}" type="presParOf" srcId="{1D6D2639-1DB2-4808-837B-A3C6B8E90068}" destId="{A7611CAA-D336-4924-9A8D-AA29279236DA}" srcOrd="1" destOrd="0" presId="urn:microsoft.com/office/officeart/2005/8/layout/hProcess6"/>
    <dgm:cxn modelId="{42861F5A-C8D9-4CF0-88C5-62D5E7425A18}" type="presParOf" srcId="{1D6D2639-1DB2-4808-837B-A3C6B8E90068}" destId="{8BDEFF7F-3E53-464A-AF87-7F039FA79907}" srcOrd="2" destOrd="0" presId="urn:microsoft.com/office/officeart/2005/8/layout/hProcess6"/>
    <dgm:cxn modelId="{3880321E-8DC9-4982-929E-00CE371BC448}" type="presParOf" srcId="{1D6D2639-1DB2-4808-837B-A3C6B8E90068}" destId="{44377805-1044-4F79-8AC3-E644598593E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2D257-F6ED-4CAE-8B34-5DF85EC93CB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DC65BF-0D32-4C39-849F-FD90DDDF7C9D}">
      <dgm:prSet/>
      <dgm:spPr/>
      <dgm:t>
        <a:bodyPr/>
        <a:lstStyle/>
        <a:p>
          <a:pPr rtl="0"/>
          <a:r>
            <a:rPr lang="fr-FR" dirty="0" err="1" smtClean="0"/>
            <a:t>Technics</a:t>
          </a:r>
          <a:endParaRPr lang="fr-FR" dirty="0"/>
        </a:p>
      </dgm:t>
    </dgm:pt>
    <dgm:pt modelId="{3CFBD4E1-2C06-435E-913E-3ACC7D279487}" type="parTrans" cxnId="{99FEA251-1C34-4F67-97B8-D56F8F275456}">
      <dgm:prSet/>
      <dgm:spPr/>
      <dgm:t>
        <a:bodyPr/>
        <a:lstStyle/>
        <a:p>
          <a:endParaRPr lang="fr-FR"/>
        </a:p>
      </dgm:t>
    </dgm:pt>
    <dgm:pt modelId="{6488219C-2AD2-46D8-8C0E-529D5B76BDC3}" type="sibTrans" cxnId="{99FEA251-1C34-4F67-97B8-D56F8F275456}">
      <dgm:prSet/>
      <dgm:spPr/>
      <dgm:t>
        <a:bodyPr/>
        <a:lstStyle/>
        <a:p>
          <a:endParaRPr lang="fr-FR"/>
        </a:p>
      </dgm:t>
    </dgm:pt>
    <dgm:pt modelId="{3000B4FC-E31B-4F34-900C-2AC980F0BCF2}" type="pres">
      <dgm:prSet presAssocID="{3D12D257-F6ED-4CAE-8B34-5DF85EC93C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2B97BA-C53A-49D9-B6A2-7CF3B0FB461B}" type="pres">
      <dgm:prSet presAssocID="{3D12D257-F6ED-4CAE-8B34-5DF85EC93CB4}" presName="arrow" presStyleLbl="bgShp" presStyleIdx="0" presStyleCnt="1" custAng="5400000" custScaleX="54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DBCB953-F35F-46A1-842B-D3F9D3521172}" type="pres">
      <dgm:prSet presAssocID="{3D12D257-F6ED-4CAE-8B34-5DF85EC93CB4}" presName="linearProcess" presStyleCnt="0"/>
      <dgm:spPr/>
    </dgm:pt>
    <dgm:pt modelId="{6FD028B0-F849-41A9-857C-99461B603A39}" type="pres">
      <dgm:prSet presAssocID="{7DDC65BF-0D32-4C39-849F-FD90DDDF7C9D}" presName="textNode" presStyleLbl="node1" presStyleIdx="0" presStyleCnt="1" custLinFactNeighborX="-360" custLinFactNeighborY="-743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F69909-F61E-4D64-A06E-026C45A5BBF1}" type="presOf" srcId="{7DDC65BF-0D32-4C39-849F-FD90DDDF7C9D}" destId="{6FD028B0-F849-41A9-857C-99461B603A39}" srcOrd="0" destOrd="0" presId="urn:microsoft.com/office/officeart/2005/8/layout/hProcess9"/>
    <dgm:cxn modelId="{5B4EFBAD-2241-4878-A89C-2CF07E8C18D4}" type="presOf" srcId="{3D12D257-F6ED-4CAE-8B34-5DF85EC93CB4}" destId="{3000B4FC-E31B-4F34-900C-2AC980F0BCF2}" srcOrd="0" destOrd="0" presId="urn:microsoft.com/office/officeart/2005/8/layout/hProcess9"/>
    <dgm:cxn modelId="{99FEA251-1C34-4F67-97B8-D56F8F275456}" srcId="{3D12D257-F6ED-4CAE-8B34-5DF85EC93CB4}" destId="{7DDC65BF-0D32-4C39-849F-FD90DDDF7C9D}" srcOrd="0" destOrd="0" parTransId="{3CFBD4E1-2C06-435E-913E-3ACC7D279487}" sibTransId="{6488219C-2AD2-46D8-8C0E-529D5B76BDC3}"/>
    <dgm:cxn modelId="{EAD92297-3ADA-4DB1-AB4A-B265C498362B}" type="presParOf" srcId="{3000B4FC-E31B-4F34-900C-2AC980F0BCF2}" destId="{F82B97BA-C53A-49D9-B6A2-7CF3B0FB461B}" srcOrd="0" destOrd="0" presId="urn:microsoft.com/office/officeart/2005/8/layout/hProcess9"/>
    <dgm:cxn modelId="{E8D8DBB9-581D-42DD-9520-EBF7DD09874C}" type="presParOf" srcId="{3000B4FC-E31B-4F34-900C-2AC980F0BCF2}" destId="{8DBCB953-F35F-46A1-842B-D3F9D3521172}" srcOrd="1" destOrd="0" presId="urn:microsoft.com/office/officeart/2005/8/layout/hProcess9"/>
    <dgm:cxn modelId="{1CDB195A-FE03-4F94-983D-1E9D0AD1CF6F}" type="presParOf" srcId="{8DBCB953-F35F-46A1-842B-D3F9D3521172}" destId="{6FD028B0-F849-41A9-857C-99461B603A3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A3E155-FFF5-4CD1-9FBE-0728357D567D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4A47626-A20B-45B3-902B-72FCA67BD229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400" dirty="0" err="1" smtClean="0"/>
            <a:t>Conf</a:t>
          </a:r>
          <a:r>
            <a:rPr lang="fr-FR" sz="1400" dirty="0" smtClean="0"/>
            <a:t> C</a:t>
          </a:r>
          <a:endParaRPr lang="fr-FR" sz="1400" dirty="0"/>
        </a:p>
      </dgm:t>
    </dgm:pt>
    <dgm:pt modelId="{24573FD8-F132-4A95-9225-0F1168FCBA54}" type="parTrans" cxnId="{8C59C36E-8FAE-49F6-AF67-A870CB4952BD}">
      <dgm:prSet/>
      <dgm:spPr/>
      <dgm:t>
        <a:bodyPr/>
        <a:lstStyle/>
        <a:p>
          <a:endParaRPr lang="fr-FR"/>
        </a:p>
      </dgm:t>
    </dgm:pt>
    <dgm:pt modelId="{5BA49713-96FF-4FE1-A893-AA3104789632}" type="sibTrans" cxnId="{8C59C36E-8FAE-49F6-AF67-A870CB4952BD}">
      <dgm:prSet/>
      <dgm:spPr/>
      <dgm:t>
        <a:bodyPr/>
        <a:lstStyle/>
        <a:p>
          <a:endParaRPr lang="fr-FR"/>
        </a:p>
      </dgm:t>
    </dgm:pt>
    <dgm:pt modelId="{3A162C2C-6492-411A-AD71-3C2AE46F192A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err="1" smtClean="0"/>
            <a:t>Perfo</a:t>
          </a:r>
          <a:r>
            <a:rPr lang="fr-FR" sz="1200" dirty="0" smtClean="0"/>
            <a:t> ?</a:t>
          </a:r>
          <a:endParaRPr lang="fr-FR" sz="1200" dirty="0"/>
        </a:p>
      </dgm:t>
    </dgm:pt>
    <dgm:pt modelId="{831FE97F-BD6D-4251-9DAD-23E1C3728DB3}" type="parTrans" cxnId="{540123BB-77D0-46D5-A219-331485719615}">
      <dgm:prSet/>
      <dgm:spPr/>
      <dgm:t>
        <a:bodyPr/>
        <a:lstStyle/>
        <a:p>
          <a:endParaRPr lang="fr-FR"/>
        </a:p>
      </dgm:t>
    </dgm:pt>
    <dgm:pt modelId="{4D648918-1DE3-4833-AEA3-FC783F2BEA48}" type="sibTrans" cxnId="{540123BB-77D0-46D5-A219-331485719615}">
      <dgm:prSet/>
      <dgm:spPr/>
      <dgm:t>
        <a:bodyPr/>
        <a:lstStyle/>
        <a:p>
          <a:endParaRPr lang="fr-FR"/>
        </a:p>
      </dgm:t>
    </dgm:pt>
    <dgm:pt modelId="{214722DB-B455-4AAC-82A9-D9AC1494304C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err="1" smtClean="0"/>
            <a:t>Cost</a:t>
          </a:r>
          <a:r>
            <a:rPr lang="fr-FR" sz="1200" dirty="0" smtClean="0"/>
            <a:t> ?</a:t>
          </a:r>
          <a:endParaRPr lang="fr-FR" sz="1200" dirty="0"/>
        </a:p>
      </dgm:t>
    </dgm:pt>
    <dgm:pt modelId="{79A6DCD6-5AA4-4642-9A1B-88B6517368A6}" type="parTrans" cxnId="{9E3596FE-F63A-409D-B427-38D7238FD596}">
      <dgm:prSet/>
      <dgm:spPr/>
      <dgm:t>
        <a:bodyPr/>
        <a:lstStyle/>
        <a:p>
          <a:endParaRPr lang="fr-FR"/>
        </a:p>
      </dgm:t>
    </dgm:pt>
    <dgm:pt modelId="{DB5F5EB8-B872-4280-86C8-AB6E9DFCCB1B}" type="sibTrans" cxnId="{9E3596FE-F63A-409D-B427-38D7238FD596}">
      <dgm:prSet/>
      <dgm:spPr/>
      <dgm:t>
        <a:bodyPr/>
        <a:lstStyle/>
        <a:p>
          <a:endParaRPr lang="fr-FR"/>
        </a:p>
      </dgm:t>
    </dgm:pt>
    <dgm:pt modelId="{B5C90FA9-35A1-4386-B808-65624876BE26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smtClean="0"/>
            <a:t> Budgets ?</a:t>
          </a:r>
          <a:endParaRPr lang="fr-FR" sz="1200" dirty="0"/>
        </a:p>
      </dgm:t>
    </dgm:pt>
    <dgm:pt modelId="{2A2B90F1-AC0F-4DC2-BD40-8F1CD12D6806}" type="parTrans" cxnId="{2ECC04A2-6ECD-4EBB-B574-2E6B8BE1A085}">
      <dgm:prSet/>
      <dgm:spPr/>
      <dgm:t>
        <a:bodyPr/>
        <a:lstStyle/>
        <a:p>
          <a:endParaRPr lang="fr-FR"/>
        </a:p>
      </dgm:t>
    </dgm:pt>
    <dgm:pt modelId="{314BAF8C-0E70-4F9E-8F00-773B3D4248A9}" type="sibTrans" cxnId="{2ECC04A2-6ECD-4EBB-B574-2E6B8BE1A085}">
      <dgm:prSet/>
      <dgm:spPr/>
      <dgm:t>
        <a:bodyPr/>
        <a:lstStyle/>
        <a:p>
          <a:endParaRPr lang="fr-FR"/>
        </a:p>
      </dgm:t>
    </dgm:pt>
    <dgm:pt modelId="{91642B9E-17B2-404E-B51C-90113607712A}" type="pres">
      <dgm:prSet presAssocID="{95A3E155-FFF5-4CD1-9FBE-0728357D56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6D2639-1DB2-4808-837B-A3C6B8E90068}" type="pres">
      <dgm:prSet presAssocID="{24A47626-A20B-45B3-902B-72FCA67BD229}" presName="compNode" presStyleCnt="0"/>
      <dgm:spPr/>
    </dgm:pt>
    <dgm:pt modelId="{E46C974F-E918-40E4-9EE7-CFFC61301CE1}" type="pres">
      <dgm:prSet presAssocID="{24A47626-A20B-45B3-902B-72FCA67BD229}" presName="noGeometry" presStyleCnt="0"/>
      <dgm:spPr/>
    </dgm:pt>
    <dgm:pt modelId="{A7611CAA-D336-4924-9A8D-AA29279236DA}" type="pres">
      <dgm:prSet presAssocID="{24A47626-A20B-45B3-902B-72FCA67BD229}" presName="childTextVisible" presStyleLbl="bgAccFollowNode1" presStyleIdx="0" presStyleCnt="1" custScaleX="178556" custScaleY="100000" custLinFactNeighborX="278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DEFF7F-3E53-464A-AF87-7F039FA79907}" type="pres">
      <dgm:prSet presAssocID="{24A47626-A20B-45B3-902B-72FCA67BD229}" presName="childTextHidden" presStyleLbl="bgAccFollowNode1" presStyleIdx="0" presStyleCnt="1"/>
      <dgm:spPr/>
      <dgm:t>
        <a:bodyPr/>
        <a:lstStyle/>
        <a:p>
          <a:endParaRPr lang="fr-FR"/>
        </a:p>
      </dgm:t>
    </dgm:pt>
    <dgm:pt modelId="{44377805-1044-4F79-8AC3-E644598593E2}" type="pres">
      <dgm:prSet presAssocID="{24A47626-A20B-45B3-902B-72FCA67BD229}" presName="parentText" presStyleLbl="node1" presStyleIdx="0" presStyleCnt="1" custScaleX="172183" custScaleY="96829" custLinFactNeighborX="-42889" custLinFactNeighborY="13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CC04A2-6ECD-4EBB-B574-2E6B8BE1A085}" srcId="{24A47626-A20B-45B3-902B-72FCA67BD229}" destId="{B5C90FA9-35A1-4386-B808-65624876BE26}" srcOrd="1" destOrd="0" parTransId="{2A2B90F1-AC0F-4DC2-BD40-8F1CD12D6806}" sibTransId="{314BAF8C-0E70-4F9E-8F00-773B3D4248A9}"/>
    <dgm:cxn modelId="{B3F629BD-0287-4995-B939-F1029E303A4A}" type="presOf" srcId="{24A47626-A20B-45B3-902B-72FCA67BD229}" destId="{44377805-1044-4F79-8AC3-E644598593E2}" srcOrd="0" destOrd="0" presId="urn:microsoft.com/office/officeart/2005/8/layout/hProcess6"/>
    <dgm:cxn modelId="{79C039E8-CCD0-44E7-A632-69D153E589A7}" type="presOf" srcId="{B5C90FA9-35A1-4386-B808-65624876BE26}" destId="{8BDEFF7F-3E53-464A-AF87-7F039FA79907}" srcOrd="1" destOrd="1" presId="urn:microsoft.com/office/officeart/2005/8/layout/hProcess6"/>
    <dgm:cxn modelId="{8C4C6D31-EEF0-4F3F-95B1-FF3685470317}" type="presOf" srcId="{3A162C2C-6492-411A-AD71-3C2AE46F192A}" destId="{8BDEFF7F-3E53-464A-AF87-7F039FA79907}" srcOrd="1" destOrd="0" presId="urn:microsoft.com/office/officeart/2005/8/layout/hProcess6"/>
    <dgm:cxn modelId="{8A34B8C2-3532-4FF1-A0E5-5E6329BEC483}" type="presOf" srcId="{95A3E155-FFF5-4CD1-9FBE-0728357D567D}" destId="{91642B9E-17B2-404E-B51C-90113607712A}" srcOrd="0" destOrd="0" presId="urn:microsoft.com/office/officeart/2005/8/layout/hProcess6"/>
    <dgm:cxn modelId="{540123BB-77D0-46D5-A219-331485719615}" srcId="{24A47626-A20B-45B3-902B-72FCA67BD229}" destId="{3A162C2C-6492-411A-AD71-3C2AE46F192A}" srcOrd="0" destOrd="0" parTransId="{831FE97F-BD6D-4251-9DAD-23E1C3728DB3}" sibTransId="{4D648918-1DE3-4833-AEA3-FC783F2BEA48}"/>
    <dgm:cxn modelId="{9E3596FE-F63A-409D-B427-38D7238FD596}" srcId="{24A47626-A20B-45B3-902B-72FCA67BD229}" destId="{214722DB-B455-4AAC-82A9-D9AC1494304C}" srcOrd="2" destOrd="0" parTransId="{79A6DCD6-5AA4-4642-9A1B-88B6517368A6}" sibTransId="{DB5F5EB8-B872-4280-86C8-AB6E9DFCCB1B}"/>
    <dgm:cxn modelId="{6EB8758F-8464-4FAE-9B27-894519E09D54}" type="presOf" srcId="{3A162C2C-6492-411A-AD71-3C2AE46F192A}" destId="{A7611CAA-D336-4924-9A8D-AA29279236DA}" srcOrd="0" destOrd="0" presId="urn:microsoft.com/office/officeart/2005/8/layout/hProcess6"/>
    <dgm:cxn modelId="{8C59C36E-8FAE-49F6-AF67-A870CB4952BD}" srcId="{95A3E155-FFF5-4CD1-9FBE-0728357D567D}" destId="{24A47626-A20B-45B3-902B-72FCA67BD229}" srcOrd="0" destOrd="0" parTransId="{24573FD8-F132-4A95-9225-0F1168FCBA54}" sibTransId="{5BA49713-96FF-4FE1-A893-AA3104789632}"/>
    <dgm:cxn modelId="{7D19AAC7-A79C-4C94-A0F0-DED715CE0751}" type="presOf" srcId="{B5C90FA9-35A1-4386-B808-65624876BE26}" destId="{A7611CAA-D336-4924-9A8D-AA29279236DA}" srcOrd="0" destOrd="1" presId="urn:microsoft.com/office/officeart/2005/8/layout/hProcess6"/>
    <dgm:cxn modelId="{EB4BCD5B-D033-4452-8589-41E282D617F2}" type="presOf" srcId="{214722DB-B455-4AAC-82A9-D9AC1494304C}" destId="{A7611CAA-D336-4924-9A8D-AA29279236DA}" srcOrd="0" destOrd="2" presId="urn:microsoft.com/office/officeart/2005/8/layout/hProcess6"/>
    <dgm:cxn modelId="{552C961A-A333-4343-A148-F11568625C34}" type="presOf" srcId="{214722DB-B455-4AAC-82A9-D9AC1494304C}" destId="{8BDEFF7F-3E53-464A-AF87-7F039FA79907}" srcOrd="1" destOrd="2" presId="urn:microsoft.com/office/officeart/2005/8/layout/hProcess6"/>
    <dgm:cxn modelId="{B405BC10-21E5-41F3-A766-5AD8F4010B98}" type="presParOf" srcId="{91642B9E-17B2-404E-B51C-90113607712A}" destId="{1D6D2639-1DB2-4808-837B-A3C6B8E90068}" srcOrd="0" destOrd="0" presId="urn:microsoft.com/office/officeart/2005/8/layout/hProcess6"/>
    <dgm:cxn modelId="{33E0979E-4683-49F1-B97B-AC3115C0E12D}" type="presParOf" srcId="{1D6D2639-1DB2-4808-837B-A3C6B8E90068}" destId="{E46C974F-E918-40E4-9EE7-CFFC61301CE1}" srcOrd="0" destOrd="0" presId="urn:microsoft.com/office/officeart/2005/8/layout/hProcess6"/>
    <dgm:cxn modelId="{C06CCF7C-9997-4DDF-8047-EC8287B0FE35}" type="presParOf" srcId="{1D6D2639-1DB2-4808-837B-A3C6B8E90068}" destId="{A7611CAA-D336-4924-9A8D-AA29279236DA}" srcOrd="1" destOrd="0" presId="urn:microsoft.com/office/officeart/2005/8/layout/hProcess6"/>
    <dgm:cxn modelId="{A5D91D5A-946E-43B3-A259-8191015C0AF7}" type="presParOf" srcId="{1D6D2639-1DB2-4808-837B-A3C6B8E90068}" destId="{8BDEFF7F-3E53-464A-AF87-7F039FA79907}" srcOrd="2" destOrd="0" presId="urn:microsoft.com/office/officeart/2005/8/layout/hProcess6"/>
    <dgm:cxn modelId="{83CB314C-6CF2-4635-B730-9B1723476891}" type="presParOf" srcId="{1D6D2639-1DB2-4808-837B-A3C6B8E90068}" destId="{44377805-1044-4F79-8AC3-E644598593E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A3E155-FFF5-4CD1-9FBE-0728357D567D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4A47626-A20B-45B3-902B-72FCA67BD229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400" dirty="0" err="1" smtClean="0"/>
            <a:t>Conf</a:t>
          </a:r>
          <a:r>
            <a:rPr lang="fr-FR" sz="1400" dirty="0" smtClean="0"/>
            <a:t> A</a:t>
          </a:r>
          <a:endParaRPr lang="fr-FR" sz="1400" dirty="0"/>
        </a:p>
      </dgm:t>
    </dgm:pt>
    <dgm:pt modelId="{24573FD8-F132-4A95-9225-0F1168FCBA54}" type="parTrans" cxnId="{8C59C36E-8FAE-49F6-AF67-A870CB4952BD}">
      <dgm:prSet/>
      <dgm:spPr/>
      <dgm:t>
        <a:bodyPr/>
        <a:lstStyle/>
        <a:p>
          <a:endParaRPr lang="fr-FR"/>
        </a:p>
      </dgm:t>
    </dgm:pt>
    <dgm:pt modelId="{5BA49713-96FF-4FE1-A893-AA3104789632}" type="sibTrans" cxnId="{8C59C36E-8FAE-49F6-AF67-A870CB4952BD}">
      <dgm:prSet/>
      <dgm:spPr/>
      <dgm:t>
        <a:bodyPr/>
        <a:lstStyle/>
        <a:p>
          <a:endParaRPr lang="fr-FR"/>
        </a:p>
      </dgm:t>
    </dgm:pt>
    <dgm:pt modelId="{3A162C2C-6492-411A-AD71-3C2AE46F192A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err="1" smtClean="0"/>
            <a:t>Perfo</a:t>
          </a:r>
          <a:r>
            <a:rPr lang="fr-FR" sz="1200" dirty="0" smtClean="0"/>
            <a:t> ?</a:t>
          </a:r>
          <a:endParaRPr lang="fr-FR" sz="1200" dirty="0"/>
        </a:p>
      </dgm:t>
    </dgm:pt>
    <dgm:pt modelId="{831FE97F-BD6D-4251-9DAD-23E1C3728DB3}" type="parTrans" cxnId="{540123BB-77D0-46D5-A219-331485719615}">
      <dgm:prSet/>
      <dgm:spPr/>
      <dgm:t>
        <a:bodyPr/>
        <a:lstStyle/>
        <a:p>
          <a:endParaRPr lang="fr-FR"/>
        </a:p>
      </dgm:t>
    </dgm:pt>
    <dgm:pt modelId="{4D648918-1DE3-4833-AEA3-FC783F2BEA48}" type="sibTrans" cxnId="{540123BB-77D0-46D5-A219-331485719615}">
      <dgm:prSet/>
      <dgm:spPr/>
      <dgm:t>
        <a:bodyPr/>
        <a:lstStyle/>
        <a:p>
          <a:endParaRPr lang="fr-FR"/>
        </a:p>
      </dgm:t>
    </dgm:pt>
    <dgm:pt modelId="{214722DB-B455-4AAC-82A9-D9AC1494304C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err="1" smtClean="0"/>
            <a:t>Cost</a:t>
          </a:r>
          <a:r>
            <a:rPr lang="fr-FR" sz="1200" dirty="0" smtClean="0"/>
            <a:t> ?</a:t>
          </a:r>
          <a:endParaRPr lang="fr-FR" sz="1200" dirty="0"/>
        </a:p>
      </dgm:t>
    </dgm:pt>
    <dgm:pt modelId="{79A6DCD6-5AA4-4642-9A1B-88B6517368A6}" type="parTrans" cxnId="{9E3596FE-F63A-409D-B427-38D7238FD596}">
      <dgm:prSet/>
      <dgm:spPr/>
      <dgm:t>
        <a:bodyPr/>
        <a:lstStyle/>
        <a:p>
          <a:endParaRPr lang="fr-FR"/>
        </a:p>
      </dgm:t>
    </dgm:pt>
    <dgm:pt modelId="{DB5F5EB8-B872-4280-86C8-AB6E9DFCCB1B}" type="sibTrans" cxnId="{9E3596FE-F63A-409D-B427-38D7238FD596}">
      <dgm:prSet/>
      <dgm:spPr/>
      <dgm:t>
        <a:bodyPr/>
        <a:lstStyle/>
        <a:p>
          <a:endParaRPr lang="fr-FR"/>
        </a:p>
      </dgm:t>
    </dgm:pt>
    <dgm:pt modelId="{B5C90FA9-35A1-4386-B808-65624876BE26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 smtClean="0"/>
            <a:t> Budgets ?</a:t>
          </a:r>
          <a:endParaRPr lang="fr-FR" sz="1200" dirty="0"/>
        </a:p>
      </dgm:t>
    </dgm:pt>
    <dgm:pt modelId="{2A2B90F1-AC0F-4DC2-BD40-8F1CD12D6806}" type="parTrans" cxnId="{2ECC04A2-6ECD-4EBB-B574-2E6B8BE1A085}">
      <dgm:prSet/>
      <dgm:spPr/>
      <dgm:t>
        <a:bodyPr/>
        <a:lstStyle/>
        <a:p>
          <a:endParaRPr lang="fr-FR"/>
        </a:p>
      </dgm:t>
    </dgm:pt>
    <dgm:pt modelId="{314BAF8C-0E70-4F9E-8F00-773B3D4248A9}" type="sibTrans" cxnId="{2ECC04A2-6ECD-4EBB-B574-2E6B8BE1A085}">
      <dgm:prSet/>
      <dgm:spPr/>
      <dgm:t>
        <a:bodyPr/>
        <a:lstStyle/>
        <a:p>
          <a:endParaRPr lang="fr-FR"/>
        </a:p>
      </dgm:t>
    </dgm:pt>
    <dgm:pt modelId="{91642B9E-17B2-404E-B51C-90113607712A}" type="pres">
      <dgm:prSet presAssocID="{95A3E155-FFF5-4CD1-9FBE-0728357D56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6D2639-1DB2-4808-837B-A3C6B8E90068}" type="pres">
      <dgm:prSet presAssocID="{24A47626-A20B-45B3-902B-72FCA67BD229}" presName="compNode" presStyleCnt="0"/>
      <dgm:spPr/>
    </dgm:pt>
    <dgm:pt modelId="{E46C974F-E918-40E4-9EE7-CFFC61301CE1}" type="pres">
      <dgm:prSet presAssocID="{24A47626-A20B-45B3-902B-72FCA67BD229}" presName="noGeometry" presStyleCnt="0"/>
      <dgm:spPr/>
    </dgm:pt>
    <dgm:pt modelId="{A7611CAA-D336-4924-9A8D-AA29279236DA}" type="pres">
      <dgm:prSet presAssocID="{24A47626-A20B-45B3-902B-72FCA67BD229}" presName="childTextVisible" presStyleLbl="bgAccFollowNode1" presStyleIdx="0" presStyleCnt="1" custScaleX="178556" custScaleY="100000" custLinFactNeighborX="278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DEFF7F-3E53-464A-AF87-7F039FA79907}" type="pres">
      <dgm:prSet presAssocID="{24A47626-A20B-45B3-902B-72FCA67BD229}" presName="childTextHidden" presStyleLbl="bgAccFollowNode1" presStyleIdx="0" presStyleCnt="1"/>
      <dgm:spPr/>
      <dgm:t>
        <a:bodyPr/>
        <a:lstStyle/>
        <a:p>
          <a:endParaRPr lang="fr-FR"/>
        </a:p>
      </dgm:t>
    </dgm:pt>
    <dgm:pt modelId="{44377805-1044-4F79-8AC3-E644598593E2}" type="pres">
      <dgm:prSet presAssocID="{24A47626-A20B-45B3-902B-72FCA67BD229}" presName="parentText" presStyleLbl="node1" presStyleIdx="0" presStyleCnt="1" custScaleX="172183" custScaleY="96829" custLinFactNeighborX="-43187" custLinFactNeighborY="-7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4BD2DA-DF66-4C2F-BAE6-9FBC94D2EFC3}" type="presOf" srcId="{3A162C2C-6492-411A-AD71-3C2AE46F192A}" destId="{A7611CAA-D336-4924-9A8D-AA29279236DA}" srcOrd="0" destOrd="0" presId="urn:microsoft.com/office/officeart/2005/8/layout/hProcess6"/>
    <dgm:cxn modelId="{540123BB-77D0-46D5-A219-331485719615}" srcId="{24A47626-A20B-45B3-902B-72FCA67BD229}" destId="{3A162C2C-6492-411A-AD71-3C2AE46F192A}" srcOrd="0" destOrd="0" parTransId="{831FE97F-BD6D-4251-9DAD-23E1C3728DB3}" sibTransId="{4D648918-1DE3-4833-AEA3-FC783F2BEA48}"/>
    <dgm:cxn modelId="{00D07F35-5F93-44CC-8EC5-D6F3139CFC2A}" type="presOf" srcId="{3A162C2C-6492-411A-AD71-3C2AE46F192A}" destId="{8BDEFF7F-3E53-464A-AF87-7F039FA79907}" srcOrd="1" destOrd="0" presId="urn:microsoft.com/office/officeart/2005/8/layout/hProcess6"/>
    <dgm:cxn modelId="{7712FFDF-AF00-446C-9A83-236F7855C549}" type="presOf" srcId="{24A47626-A20B-45B3-902B-72FCA67BD229}" destId="{44377805-1044-4F79-8AC3-E644598593E2}" srcOrd="0" destOrd="0" presId="urn:microsoft.com/office/officeart/2005/8/layout/hProcess6"/>
    <dgm:cxn modelId="{09B4AECB-8D56-4146-BEF5-BFC8D334B4E9}" type="presOf" srcId="{B5C90FA9-35A1-4386-B808-65624876BE26}" destId="{A7611CAA-D336-4924-9A8D-AA29279236DA}" srcOrd="0" destOrd="1" presId="urn:microsoft.com/office/officeart/2005/8/layout/hProcess6"/>
    <dgm:cxn modelId="{3CFACDC7-21E3-4ECB-94D9-84CE30D3792C}" type="presOf" srcId="{214722DB-B455-4AAC-82A9-D9AC1494304C}" destId="{A7611CAA-D336-4924-9A8D-AA29279236DA}" srcOrd="0" destOrd="2" presId="urn:microsoft.com/office/officeart/2005/8/layout/hProcess6"/>
    <dgm:cxn modelId="{88B5EC43-4B73-4178-BD21-EAD51FFF2AEF}" type="presOf" srcId="{214722DB-B455-4AAC-82A9-D9AC1494304C}" destId="{8BDEFF7F-3E53-464A-AF87-7F039FA79907}" srcOrd="1" destOrd="2" presId="urn:microsoft.com/office/officeart/2005/8/layout/hProcess6"/>
    <dgm:cxn modelId="{8C59C36E-8FAE-49F6-AF67-A870CB4952BD}" srcId="{95A3E155-FFF5-4CD1-9FBE-0728357D567D}" destId="{24A47626-A20B-45B3-902B-72FCA67BD229}" srcOrd="0" destOrd="0" parTransId="{24573FD8-F132-4A95-9225-0F1168FCBA54}" sibTransId="{5BA49713-96FF-4FE1-A893-AA3104789632}"/>
    <dgm:cxn modelId="{2ECC04A2-6ECD-4EBB-B574-2E6B8BE1A085}" srcId="{24A47626-A20B-45B3-902B-72FCA67BD229}" destId="{B5C90FA9-35A1-4386-B808-65624876BE26}" srcOrd="1" destOrd="0" parTransId="{2A2B90F1-AC0F-4DC2-BD40-8F1CD12D6806}" sibTransId="{314BAF8C-0E70-4F9E-8F00-773B3D4248A9}"/>
    <dgm:cxn modelId="{9E3596FE-F63A-409D-B427-38D7238FD596}" srcId="{24A47626-A20B-45B3-902B-72FCA67BD229}" destId="{214722DB-B455-4AAC-82A9-D9AC1494304C}" srcOrd="2" destOrd="0" parTransId="{79A6DCD6-5AA4-4642-9A1B-88B6517368A6}" sibTransId="{DB5F5EB8-B872-4280-86C8-AB6E9DFCCB1B}"/>
    <dgm:cxn modelId="{57AA070A-15C3-46F8-BF58-AC10049E3F93}" type="presOf" srcId="{B5C90FA9-35A1-4386-B808-65624876BE26}" destId="{8BDEFF7F-3E53-464A-AF87-7F039FA79907}" srcOrd="1" destOrd="1" presId="urn:microsoft.com/office/officeart/2005/8/layout/hProcess6"/>
    <dgm:cxn modelId="{07EBF999-CF6B-45B5-A94D-56FFC6E857DD}" type="presOf" srcId="{95A3E155-FFF5-4CD1-9FBE-0728357D567D}" destId="{91642B9E-17B2-404E-B51C-90113607712A}" srcOrd="0" destOrd="0" presId="urn:microsoft.com/office/officeart/2005/8/layout/hProcess6"/>
    <dgm:cxn modelId="{58F442FB-1506-4891-B75D-901401461841}" type="presParOf" srcId="{91642B9E-17B2-404E-B51C-90113607712A}" destId="{1D6D2639-1DB2-4808-837B-A3C6B8E90068}" srcOrd="0" destOrd="0" presId="urn:microsoft.com/office/officeart/2005/8/layout/hProcess6"/>
    <dgm:cxn modelId="{58BC38C3-03A5-47CD-951C-BCE719307958}" type="presParOf" srcId="{1D6D2639-1DB2-4808-837B-A3C6B8E90068}" destId="{E46C974F-E918-40E4-9EE7-CFFC61301CE1}" srcOrd="0" destOrd="0" presId="urn:microsoft.com/office/officeart/2005/8/layout/hProcess6"/>
    <dgm:cxn modelId="{50221330-DEC5-4543-B402-E1ADD7541E4C}" type="presParOf" srcId="{1D6D2639-1DB2-4808-837B-A3C6B8E90068}" destId="{A7611CAA-D336-4924-9A8D-AA29279236DA}" srcOrd="1" destOrd="0" presId="urn:microsoft.com/office/officeart/2005/8/layout/hProcess6"/>
    <dgm:cxn modelId="{CEBF009C-B3E2-45F9-B732-008FF06BBC54}" type="presParOf" srcId="{1D6D2639-1DB2-4808-837B-A3C6B8E90068}" destId="{8BDEFF7F-3E53-464A-AF87-7F039FA79907}" srcOrd="2" destOrd="0" presId="urn:microsoft.com/office/officeart/2005/8/layout/hProcess6"/>
    <dgm:cxn modelId="{ECDA8004-3E10-41C6-AE22-C297891E3BE9}" type="presParOf" srcId="{1D6D2639-1DB2-4808-837B-A3C6B8E90068}" destId="{44377805-1044-4F79-8AC3-E644598593E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B97BA-C53A-49D9-B6A2-7CF3B0FB461B}">
      <dsp:nvSpPr>
        <dsp:cNvPr id="0" name=""/>
        <dsp:cNvSpPr/>
      </dsp:nvSpPr>
      <dsp:spPr>
        <a:xfrm rot="5400000">
          <a:off x="310382" y="0"/>
          <a:ext cx="531363" cy="119538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028B0-F849-41A9-857C-99461B603A39}">
      <dsp:nvSpPr>
        <dsp:cNvPr id="0" name=""/>
        <dsp:cNvSpPr/>
      </dsp:nvSpPr>
      <dsp:spPr>
        <a:xfrm>
          <a:off x="72005" y="3031"/>
          <a:ext cx="1000911" cy="478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Needs</a:t>
          </a:r>
          <a:endParaRPr lang="fr-FR" sz="2000" kern="1200" dirty="0"/>
        </a:p>
      </dsp:txBody>
      <dsp:txXfrm>
        <a:off x="95347" y="26373"/>
        <a:ext cx="954227" cy="431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1CAA-D336-4924-9A8D-AA29279236DA}">
      <dsp:nvSpPr>
        <dsp:cNvPr id="0" name=""/>
        <dsp:cNvSpPr/>
      </dsp:nvSpPr>
      <dsp:spPr>
        <a:xfrm>
          <a:off x="687789" y="0"/>
          <a:ext cx="1824469" cy="893174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/>
            <a:t>Perfo</a:t>
          </a:r>
          <a:r>
            <a:rPr lang="fr-FR" sz="1200" kern="1200" dirty="0" smtClean="0"/>
            <a:t> ?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 Budgets ?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/>
            <a:t>Cost</a:t>
          </a:r>
          <a:r>
            <a:rPr lang="fr-FR" sz="1200" kern="1200" dirty="0" smtClean="0"/>
            <a:t> ?</a:t>
          </a:r>
          <a:endParaRPr lang="fr-FR" sz="1200" kern="1200" dirty="0"/>
        </a:p>
      </dsp:txBody>
      <dsp:txXfrm>
        <a:off x="1143906" y="133976"/>
        <a:ext cx="1055740" cy="625222"/>
      </dsp:txXfrm>
    </dsp:sp>
    <dsp:sp modelId="{44377805-1044-4F79-8AC3-E644598593E2}">
      <dsp:nvSpPr>
        <dsp:cNvPr id="0" name=""/>
        <dsp:cNvSpPr/>
      </dsp:nvSpPr>
      <dsp:spPr>
        <a:xfrm>
          <a:off x="145542" y="190411"/>
          <a:ext cx="879675" cy="49469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Conf</a:t>
          </a:r>
          <a:r>
            <a:rPr lang="fr-FR" sz="1400" kern="1200" dirty="0" smtClean="0"/>
            <a:t> B</a:t>
          </a:r>
          <a:endParaRPr lang="fr-FR" sz="1400" kern="1200" dirty="0"/>
        </a:p>
      </dsp:txBody>
      <dsp:txXfrm>
        <a:off x="274367" y="262857"/>
        <a:ext cx="622025" cy="349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B97BA-C53A-49D9-B6A2-7CF3B0FB461B}">
      <dsp:nvSpPr>
        <dsp:cNvPr id="0" name=""/>
        <dsp:cNvSpPr/>
      </dsp:nvSpPr>
      <dsp:spPr>
        <a:xfrm rot="5400000">
          <a:off x="310382" y="0"/>
          <a:ext cx="531363" cy="119538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028B0-F849-41A9-857C-99461B603A39}">
      <dsp:nvSpPr>
        <dsp:cNvPr id="0" name=""/>
        <dsp:cNvSpPr/>
      </dsp:nvSpPr>
      <dsp:spPr>
        <a:xfrm>
          <a:off x="0" y="3031"/>
          <a:ext cx="1152128" cy="478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Technics</a:t>
          </a:r>
          <a:endParaRPr lang="fr-FR" sz="1800" kern="1200" dirty="0"/>
        </a:p>
      </dsp:txBody>
      <dsp:txXfrm>
        <a:off x="23342" y="26373"/>
        <a:ext cx="1105444" cy="431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1CAA-D336-4924-9A8D-AA29279236DA}">
      <dsp:nvSpPr>
        <dsp:cNvPr id="0" name=""/>
        <dsp:cNvSpPr/>
      </dsp:nvSpPr>
      <dsp:spPr>
        <a:xfrm>
          <a:off x="687789" y="0"/>
          <a:ext cx="1824469" cy="893174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/>
            <a:t>Perfo</a:t>
          </a:r>
          <a:r>
            <a:rPr lang="fr-FR" sz="1200" kern="1200" dirty="0" smtClean="0"/>
            <a:t> ?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 Budgets ?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/>
            <a:t>Cost</a:t>
          </a:r>
          <a:r>
            <a:rPr lang="fr-FR" sz="1200" kern="1200" dirty="0" smtClean="0"/>
            <a:t> ?</a:t>
          </a:r>
          <a:endParaRPr lang="fr-FR" sz="1200" kern="1200" dirty="0"/>
        </a:p>
      </dsp:txBody>
      <dsp:txXfrm>
        <a:off x="1143906" y="133976"/>
        <a:ext cx="1055740" cy="625222"/>
      </dsp:txXfrm>
    </dsp:sp>
    <dsp:sp modelId="{44377805-1044-4F79-8AC3-E644598593E2}">
      <dsp:nvSpPr>
        <dsp:cNvPr id="0" name=""/>
        <dsp:cNvSpPr/>
      </dsp:nvSpPr>
      <dsp:spPr>
        <a:xfrm>
          <a:off x="145542" y="199934"/>
          <a:ext cx="879675" cy="49469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Conf</a:t>
          </a:r>
          <a:r>
            <a:rPr lang="fr-FR" sz="1400" kern="1200" dirty="0" smtClean="0"/>
            <a:t> C</a:t>
          </a:r>
          <a:endParaRPr lang="fr-FR" sz="1400" kern="1200" dirty="0"/>
        </a:p>
      </dsp:txBody>
      <dsp:txXfrm>
        <a:off x="274367" y="272380"/>
        <a:ext cx="622025" cy="349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1CAA-D336-4924-9A8D-AA29279236DA}">
      <dsp:nvSpPr>
        <dsp:cNvPr id="0" name=""/>
        <dsp:cNvSpPr/>
      </dsp:nvSpPr>
      <dsp:spPr>
        <a:xfrm>
          <a:off x="687789" y="0"/>
          <a:ext cx="1824469" cy="893174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/>
            <a:t>Perfo</a:t>
          </a:r>
          <a:r>
            <a:rPr lang="fr-FR" sz="1200" kern="1200" dirty="0" smtClean="0"/>
            <a:t> ?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 Budgets ?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/>
            <a:t>Cost</a:t>
          </a:r>
          <a:r>
            <a:rPr lang="fr-FR" sz="1200" kern="1200" dirty="0" smtClean="0"/>
            <a:t> ?</a:t>
          </a:r>
          <a:endParaRPr lang="fr-FR" sz="1200" kern="1200" dirty="0"/>
        </a:p>
      </dsp:txBody>
      <dsp:txXfrm>
        <a:off x="1143906" y="133976"/>
        <a:ext cx="1055740" cy="625222"/>
      </dsp:txXfrm>
    </dsp:sp>
    <dsp:sp modelId="{44377805-1044-4F79-8AC3-E644598593E2}">
      <dsp:nvSpPr>
        <dsp:cNvPr id="0" name=""/>
        <dsp:cNvSpPr/>
      </dsp:nvSpPr>
      <dsp:spPr>
        <a:xfrm>
          <a:off x="144020" y="195264"/>
          <a:ext cx="879675" cy="49469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Conf</a:t>
          </a:r>
          <a:r>
            <a:rPr lang="fr-FR" sz="1400" kern="1200" dirty="0" smtClean="0"/>
            <a:t> A</a:t>
          </a:r>
          <a:endParaRPr lang="fr-FR" sz="1400" kern="1200" dirty="0"/>
        </a:p>
      </dsp:txBody>
      <dsp:txXfrm>
        <a:off x="272845" y="267710"/>
        <a:ext cx="622025" cy="3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83EC-CFA3-47D5-A453-ACB9742B7D10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EA17-A275-4486-B3D2-5AB5889AFED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1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3.png"/><Relationship Id="rId4" Type="http://schemas.openxmlformats.org/officeDocument/2006/relationships/image" Target="../media/image29.emf"/><Relationship Id="rId9" Type="http://schemas.openxmlformats.org/officeDocument/2006/relationships/image" Target="../media/image32.png"/><Relationship Id="rId1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em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emf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.jp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18" Type="http://schemas.openxmlformats.org/officeDocument/2006/relationships/image" Target="../media/image9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17" Type="http://schemas.openxmlformats.org/officeDocument/2006/relationships/image" Target="../media/image90.emf"/><Relationship Id="rId2" Type="http://schemas.openxmlformats.org/officeDocument/2006/relationships/image" Target="../media/image75.emf"/><Relationship Id="rId16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5" Type="http://schemas.openxmlformats.org/officeDocument/2006/relationships/image" Target="../media/image88.emf"/><Relationship Id="rId10" Type="http://schemas.openxmlformats.org/officeDocument/2006/relationships/image" Target="../media/image83.emf"/><Relationship Id="rId19" Type="http://schemas.openxmlformats.org/officeDocument/2006/relationships/image" Target="../media/image92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Relationship Id="rId14" Type="http://schemas.openxmlformats.org/officeDocument/2006/relationships/image" Target="../media/image8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hyperlink" Target="http://logiciels.cnes.fr/VTS/fr/index.html" TargetMode="External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jpeg"/><Relationship Id="rId17" Type="http://schemas.openxmlformats.org/officeDocument/2006/relationships/image" Target="../media/image114.png"/><Relationship Id="rId2" Type="http://schemas.openxmlformats.org/officeDocument/2006/relationships/image" Target="../media/image3.jpg"/><Relationship Id="rId16" Type="http://schemas.openxmlformats.org/officeDocument/2006/relationships/image" Target="../media/image113.jpeg"/><Relationship Id="rId20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5" Type="http://schemas.openxmlformats.org/officeDocument/2006/relationships/image" Target="../media/image112.jpeg"/><Relationship Id="rId10" Type="http://schemas.openxmlformats.org/officeDocument/2006/relationships/image" Target="../media/image107.png"/><Relationship Id="rId19" Type="http://schemas.openxmlformats.org/officeDocument/2006/relationships/image" Target="../media/image116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Relationship Id="rId1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image" Target="../media/image3.jp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348880"/>
            <a:ext cx="8763000" cy="147369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Concurrent engineering approach to design mission feasibility studies at CNES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5024"/>
            <a:ext cx="7467600" cy="10801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JL. Le Gal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Plateau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d’Architecture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des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Systèmes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Orbitaux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Centre National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d’Etudes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Spatiales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25144"/>
            <a:ext cx="1524000" cy="60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60848"/>
            <a:ext cx="8610600" cy="376044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PASO and the Concurrent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Engineering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Facility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Concurrent Engineering process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engineering satellite model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Description of the mission</a:t>
            </a:r>
          </a:p>
          <a:p>
            <a:pPr lvl="1"/>
            <a:endParaRPr lang="en-US" sz="2000" b="1" dirty="0" smtClean="0"/>
          </a:p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Partners and lessons learned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8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CIC Approach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9787" y="2753272"/>
            <a:ext cx="3730125" cy="240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fr-FR" sz="1600" b="1" dirty="0" smtClean="0">
                <a:solidFill>
                  <a:srgbClr val="09367A"/>
                </a:solidFill>
              </a:rPr>
              <a:t>2 </a:t>
            </a:r>
            <a:r>
              <a:rPr lang="fr-FR" sz="1600" b="1" dirty="0" err="1">
                <a:solidFill>
                  <a:srgbClr val="09367A"/>
                </a:solidFill>
              </a:rPr>
              <a:t>models</a:t>
            </a:r>
            <a:r>
              <a:rPr lang="fr-FR" sz="1600" b="1" dirty="0">
                <a:solidFill>
                  <a:srgbClr val="09367A"/>
                </a:solidFill>
              </a:rPr>
              <a:t> </a:t>
            </a:r>
            <a:r>
              <a:rPr lang="fr-FR" sz="1600" b="1" dirty="0" err="1">
                <a:solidFill>
                  <a:srgbClr val="09367A"/>
                </a:solidFill>
              </a:rPr>
              <a:t>implemented</a:t>
            </a:r>
            <a:r>
              <a:rPr lang="fr-FR" sz="1600" b="1" dirty="0">
                <a:solidFill>
                  <a:srgbClr val="09367A"/>
                </a:solidFill>
              </a:rPr>
              <a:t> </a:t>
            </a:r>
            <a:r>
              <a:rPr lang="fr-FR" sz="1600" b="1" dirty="0" smtClean="0">
                <a:solidFill>
                  <a:srgbClr val="09367A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fr-FR" sz="800" b="1" dirty="0">
              <a:solidFill>
                <a:srgbClr val="09367A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500" dirty="0" smtClean="0">
                <a:solidFill>
                  <a:srgbClr val="09367A"/>
                </a:solidFill>
              </a:rPr>
              <a:t>- Description </a:t>
            </a:r>
            <a:r>
              <a:rPr lang="fr-FR" sz="1500" dirty="0">
                <a:solidFill>
                  <a:srgbClr val="09367A"/>
                </a:solidFill>
              </a:rPr>
              <a:t>of the </a:t>
            </a:r>
            <a:r>
              <a:rPr lang="fr-FR" sz="1500" dirty="0" smtClean="0">
                <a:solidFill>
                  <a:srgbClr val="09367A"/>
                </a:solidFill>
              </a:rPr>
              <a:t>satellite</a:t>
            </a:r>
          </a:p>
          <a:p>
            <a:pPr lvl="1">
              <a:lnSpc>
                <a:spcPct val="120000"/>
              </a:lnSpc>
            </a:pPr>
            <a:endParaRPr lang="fr-FR" sz="800" dirty="0">
              <a:solidFill>
                <a:srgbClr val="09367A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1500" dirty="0" smtClean="0">
                <a:solidFill>
                  <a:srgbClr val="09367A"/>
                </a:solidFill>
              </a:rPr>
              <a:t>- Description </a:t>
            </a:r>
            <a:r>
              <a:rPr lang="fr-FR" sz="1500" dirty="0">
                <a:solidFill>
                  <a:srgbClr val="09367A"/>
                </a:solidFill>
              </a:rPr>
              <a:t>of </a:t>
            </a:r>
            <a:r>
              <a:rPr lang="fr-FR" sz="1500" dirty="0" err="1" smtClean="0">
                <a:solidFill>
                  <a:srgbClr val="09367A"/>
                </a:solidFill>
              </a:rPr>
              <a:t>ephemeris</a:t>
            </a:r>
            <a:r>
              <a:rPr lang="fr-FR" sz="1500" dirty="0" smtClean="0">
                <a:solidFill>
                  <a:srgbClr val="09367A"/>
                </a:solidFill>
              </a:rPr>
              <a:t> </a:t>
            </a:r>
            <a:r>
              <a:rPr lang="fr-FR" sz="1500" dirty="0">
                <a:solidFill>
                  <a:srgbClr val="09367A"/>
                </a:solidFill>
              </a:rPr>
              <a:t>of mission phases</a:t>
            </a:r>
          </a:p>
          <a:p>
            <a:pPr lvl="1">
              <a:lnSpc>
                <a:spcPct val="90000"/>
              </a:lnSpc>
            </a:pPr>
            <a:endParaRPr lang="fr-FR" sz="1200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11" y="4703893"/>
            <a:ext cx="885636" cy="1250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1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86336394"/>
              </p:ext>
            </p:extLst>
          </p:nvPr>
        </p:nvGraphicFramePr>
        <p:xfrm>
          <a:off x="7711828" y="4707067"/>
          <a:ext cx="844056" cy="119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4" imgW="5667375" imgH="8020050" progId="AcroExch.Document.7">
                  <p:embed/>
                </p:oleObj>
              </mc:Choice>
              <mc:Fallback>
                <p:oleObj name="Acrobat Document" r:id="rId4" imgW="5667375" imgH="80200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828" y="4707067"/>
                        <a:ext cx="844056" cy="119470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69073"/>
            <a:ext cx="1948676" cy="112402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92" y="2592812"/>
            <a:ext cx="1193322" cy="97711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5496" y="5154741"/>
            <a:ext cx="5146664" cy="7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1600" b="1" dirty="0">
                <a:solidFill>
                  <a:srgbClr val="09367A"/>
                </a:solidFill>
              </a:rPr>
              <a:t> The base </a:t>
            </a:r>
            <a:r>
              <a:rPr lang="fr-FR" sz="1600" b="1" dirty="0" err="1">
                <a:solidFill>
                  <a:srgbClr val="09367A"/>
                </a:solidFill>
              </a:rPr>
              <a:t>consists</a:t>
            </a:r>
            <a:r>
              <a:rPr lang="fr-FR" sz="1600" b="1" dirty="0">
                <a:solidFill>
                  <a:srgbClr val="09367A"/>
                </a:solidFill>
              </a:rPr>
              <a:t> of a set of files </a:t>
            </a:r>
            <a:r>
              <a:rPr lang="fr-FR" sz="1600" b="1" dirty="0" err="1">
                <a:solidFill>
                  <a:srgbClr val="09367A"/>
                </a:solidFill>
              </a:rPr>
              <a:t>based</a:t>
            </a:r>
            <a:r>
              <a:rPr lang="fr-FR" sz="1600" b="1" dirty="0">
                <a:solidFill>
                  <a:srgbClr val="09367A"/>
                </a:solidFill>
              </a:rPr>
              <a:t> on </a:t>
            </a:r>
            <a:r>
              <a:rPr lang="fr-FR" sz="1600" b="1" dirty="0" err="1">
                <a:solidFill>
                  <a:srgbClr val="09367A"/>
                </a:solidFill>
              </a:rPr>
              <a:t>implementation</a:t>
            </a:r>
            <a:r>
              <a:rPr lang="fr-FR" sz="1600" b="1" dirty="0">
                <a:solidFill>
                  <a:srgbClr val="09367A"/>
                </a:solidFill>
              </a:rPr>
              <a:t> of standards :</a:t>
            </a:r>
          </a:p>
        </p:txBody>
      </p: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04" y="3148786"/>
            <a:ext cx="1571692" cy="999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80" y="2861450"/>
            <a:ext cx="1028391" cy="1359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5"/>
          <a:stretch>
            <a:fillRect/>
          </a:stretch>
        </p:blipFill>
        <p:spPr bwMode="auto">
          <a:xfrm>
            <a:off x="6149680" y="3364686"/>
            <a:ext cx="1446954" cy="73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11" y="2428062"/>
            <a:ext cx="1634060" cy="9507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158268" y="6021288"/>
            <a:ext cx="22300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rgbClr val="09367A"/>
                </a:solidFill>
              </a:rPr>
              <a:t>ECSS-ETM-10-25A :</a:t>
            </a:r>
          </a:p>
          <a:p>
            <a:r>
              <a:rPr lang="fr-FR" sz="1200" i="1" dirty="0">
                <a:solidFill>
                  <a:srgbClr val="09367A"/>
                </a:solidFill>
              </a:rPr>
              <a:t>Engineering design model data exchange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7275301" y="6091138"/>
            <a:ext cx="1329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rgbClr val="09367A"/>
                </a:solidFill>
              </a:rPr>
              <a:t>CIC exchange </a:t>
            </a:r>
            <a:r>
              <a:rPr lang="fr-FR" sz="1200" i="1" dirty="0" err="1">
                <a:solidFill>
                  <a:srgbClr val="09367A"/>
                </a:solidFill>
              </a:rPr>
              <a:t>protocol</a:t>
            </a:r>
            <a:endParaRPr lang="fr-FR" sz="1200" i="1" dirty="0">
              <a:solidFill>
                <a:srgbClr val="09367A"/>
              </a:solidFill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459666" y="1844824"/>
            <a:ext cx="574208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4138" indent="1588" eaLnBrk="1" hangingPunct="1">
              <a:spcBef>
                <a:spcPct val="20000"/>
              </a:spcBef>
              <a:buFont typeface="Arial" charset="0"/>
              <a:buNone/>
            </a:pPr>
            <a:r>
              <a:rPr lang="fr-FR" dirty="0">
                <a:solidFill>
                  <a:srgbClr val="09367A"/>
                </a:solidFill>
              </a:rPr>
              <a:t>Collaborative </a:t>
            </a:r>
            <a:r>
              <a:rPr lang="fr-FR" dirty="0" err="1">
                <a:solidFill>
                  <a:srgbClr val="09367A"/>
                </a:solidFill>
              </a:rPr>
              <a:t>creation</a:t>
            </a:r>
            <a:r>
              <a:rPr lang="fr-FR" dirty="0">
                <a:solidFill>
                  <a:srgbClr val="09367A"/>
                </a:solidFill>
              </a:rPr>
              <a:t> of a </a:t>
            </a:r>
            <a:r>
              <a:rPr lang="fr-FR" dirty="0" err="1">
                <a:solidFill>
                  <a:srgbClr val="09367A"/>
                </a:solidFill>
              </a:rPr>
              <a:t>technical</a:t>
            </a:r>
            <a:r>
              <a:rPr lang="fr-FR" dirty="0">
                <a:solidFill>
                  <a:srgbClr val="09367A"/>
                </a:solidFill>
              </a:rPr>
              <a:t> </a:t>
            </a:r>
            <a:r>
              <a:rPr lang="fr-FR" dirty="0" err="1">
                <a:solidFill>
                  <a:srgbClr val="09367A"/>
                </a:solidFill>
              </a:rPr>
              <a:t>reference</a:t>
            </a:r>
            <a:r>
              <a:rPr lang="fr-FR" dirty="0">
                <a:solidFill>
                  <a:srgbClr val="09367A"/>
                </a:solidFill>
              </a:rPr>
              <a:t> </a:t>
            </a:r>
            <a:r>
              <a:rPr lang="fr-FR" dirty="0" err="1">
                <a:solidFill>
                  <a:srgbClr val="09367A"/>
                </a:solidFill>
              </a:rPr>
              <a:t>allowing</a:t>
            </a:r>
            <a:r>
              <a:rPr lang="fr-FR" dirty="0">
                <a:solidFill>
                  <a:srgbClr val="09367A"/>
                </a:solidFill>
              </a:rPr>
              <a:t> establishment of satellite budgets :</a:t>
            </a:r>
          </a:p>
        </p:txBody>
      </p:sp>
      <p:sp>
        <p:nvSpPr>
          <p:cNvPr id="32" name="AutoShape 41"/>
          <p:cNvSpPr>
            <a:spLocks noChangeArrowheads="1"/>
          </p:cNvSpPr>
          <p:nvPr/>
        </p:nvSpPr>
        <p:spPr bwMode="auto">
          <a:xfrm rot="18411454">
            <a:off x="4751398" y="4473614"/>
            <a:ext cx="157957" cy="760898"/>
          </a:xfrm>
          <a:prstGeom prst="curvedRightArrow">
            <a:avLst>
              <a:gd name="adj1" fmla="val 34728"/>
              <a:gd name="adj2" fmla="val 133150"/>
              <a:gd name="adj3" fmla="val 32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 rot="18411454">
            <a:off x="7067561" y="4468851"/>
            <a:ext cx="157956" cy="760899"/>
          </a:xfrm>
          <a:prstGeom prst="curvedRightArrow">
            <a:avLst>
              <a:gd name="adj1" fmla="val 34728"/>
              <a:gd name="adj2" fmla="val 133150"/>
              <a:gd name="adj3" fmla="val 32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9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4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60848"/>
            <a:ext cx="8610600" cy="376044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PASO and the Concurrent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Engineering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Facility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Concurrent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Engineering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process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000" b="1" dirty="0" smtClean="0"/>
              <a:t>The engineering satellite model</a:t>
            </a:r>
          </a:p>
          <a:p>
            <a:pPr lvl="1"/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Description of the mission</a:t>
            </a:r>
          </a:p>
          <a:p>
            <a:pPr lvl="1"/>
            <a:endParaRPr lang="en-US" sz="2000" b="1" dirty="0" smtClean="0"/>
          </a:p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Partners and lessons learned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3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199"/>
            <a:ext cx="9144000" cy="755205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Description of the satellite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based on the ECSS-ETM-10-25A standard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092280" y="4218717"/>
            <a:ext cx="1728534" cy="2059911"/>
            <a:chOff x="3080" y="2526"/>
            <a:chExt cx="1590" cy="1618"/>
          </a:xfrm>
        </p:grpSpPr>
        <p:sp>
          <p:nvSpPr>
            <p:cNvPr id="6" name="Rectangle 35"/>
            <p:cNvSpPr>
              <a:spLocks noChangeArrowheads="1"/>
            </p:cNvSpPr>
            <p:nvPr/>
          </p:nvSpPr>
          <p:spPr bwMode="auto">
            <a:xfrm>
              <a:off x="3080" y="2886"/>
              <a:ext cx="895" cy="1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36"/>
            <p:cNvSpPr>
              <a:spLocks noChangeArrowheads="1"/>
            </p:cNvSpPr>
            <p:nvPr/>
          </p:nvSpPr>
          <p:spPr bwMode="auto">
            <a:xfrm>
              <a:off x="3126" y="2840"/>
              <a:ext cx="895" cy="1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3177" y="2790"/>
              <a:ext cx="895" cy="1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3219" y="2758"/>
              <a:ext cx="895" cy="1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0" name="Object 22"/>
            <p:cNvGraphicFramePr>
              <a:graphicFrameLocks noChangeAspect="1"/>
            </p:cNvGraphicFramePr>
            <p:nvPr/>
          </p:nvGraphicFramePr>
          <p:xfrm>
            <a:off x="3301" y="2660"/>
            <a:ext cx="896" cy="1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" name="Acrobat Document" r:id="rId3" imgW="5667108" imgH="8019745" progId="AcroExch.Document.7">
                    <p:embed/>
                  </p:oleObj>
                </mc:Choice>
                <mc:Fallback>
                  <p:oleObj name="Acrobat Document" r:id="rId3" imgW="5667108" imgH="8019745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1" y="2660"/>
                          <a:ext cx="896" cy="126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2"/>
            <p:cNvGraphicFramePr>
              <a:graphicFrameLocks noChangeAspect="1"/>
            </p:cNvGraphicFramePr>
            <p:nvPr/>
          </p:nvGraphicFramePr>
          <p:xfrm>
            <a:off x="3544" y="2588"/>
            <a:ext cx="897" cy="1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3" name="Acrobat Document" r:id="rId5" imgW="5667108" imgH="8019745" progId="AcroExch.Document.7">
                    <p:embed/>
                  </p:oleObj>
                </mc:Choice>
                <mc:Fallback>
                  <p:oleObj name="Acrobat Document" r:id="rId5" imgW="5667108" imgH="8019745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" y="2588"/>
                          <a:ext cx="897" cy="126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0"/>
            <p:cNvGraphicFramePr>
              <a:graphicFrameLocks noChangeAspect="1"/>
            </p:cNvGraphicFramePr>
            <p:nvPr/>
          </p:nvGraphicFramePr>
          <p:xfrm>
            <a:off x="3777" y="2526"/>
            <a:ext cx="893" cy="1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4" name="Acrobat Document" r:id="rId7" imgW="5667108" imgH="8019745" progId="AcroExch.Document.7">
                    <p:embed/>
                  </p:oleObj>
                </mc:Choice>
                <mc:Fallback>
                  <p:oleObj name="Acrobat Document" r:id="rId7" imgW="5667108" imgH="8019745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7" y="2526"/>
                          <a:ext cx="893" cy="126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chemeClr val="bg2">
                              <a:alpha val="50000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14" y="2284397"/>
            <a:ext cx="2295933" cy="13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01154"/>
            <a:ext cx="1284580" cy="18129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5" name="AutoShape 5"/>
          <p:cNvSpPr>
            <a:spLocks noChangeArrowheads="1"/>
          </p:cNvSpPr>
          <p:nvPr/>
        </p:nvSpPr>
        <p:spPr bwMode="auto">
          <a:xfrm rot="1466637">
            <a:off x="2109827" y="3957030"/>
            <a:ext cx="572916" cy="141316"/>
          </a:xfrm>
          <a:custGeom>
            <a:avLst/>
            <a:gdLst>
              <a:gd name="T0" fmla="*/ 302419 w 21600"/>
              <a:gd name="T1" fmla="*/ 0 h 21600"/>
              <a:gd name="T2" fmla="*/ 0 w 21600"/>
              <a:gd name="T3" fmla="*/ 94456 h 21600"/>
              <a:gd name="T4" fmla="*/ 302419 w 21600"/>
              <a:gd name="T5" fmla="*/ 188912 h 21600"/>
              <a:gd name="T6" fmla="*/ 403225 w 21600"/>
              <a:gd name="T7" fmla="*/ 944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0936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20133363" flipV="1">
            <a:off x="2100352" y="3206638"/>
            <a:ext cx="571830" cy="141318"/>
          </a:xfrm>
          <a:custGeom>
            <a:avLst/>
            <a:gdLst>
              <a:gd name="T0" fmla="*/ 302419 w 21600"/>
              <a:gd name="T1" fmla="*/ 0 h 21600"/>
              <a:gd name="T2" fmla="*/ 0 w 21600"/>
              <a:gd name="T3" fmla="*/ 94456 h 21600"/>
              <a:gd name="T4" fmla="*/ 302419 w 21600"/>
              <a:gd name="T5" fmla="*/ 188912 h 21600"/>
              <a:gd name="T6" fmla="*/ 403225 w 21600"/>
              <a:gd name="T7" fmla="*/ 944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0936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529317" y="2421380"/>
            <a:ext cx="200079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100" b="1" i="1" dirty="0">
                <a:solidFill>
                  <a:srgbClr val="09367A"/>
                </a:solidFill>
              </a:rPr>
              <a:t>System Engineering</a:t>
            </a:r>
          </a:p>
          <a:p>
            <a:pPr algn="ctr"/>
            <a:r>
              <a:rPr lang="fr-FR" sz="1100" b="1" i="1" dirty="0">
                <a:solidFill>
                  <a:srgbClr val="09367A"/>
                </a:solidFill>
              </a:rPr>
              <a:t>Information Model</a:t>
            </a:r>
          </a:p>
          <a:p>
            <a:pPr algn="ctr"/>
            <a:r>
              <a:rPr lang="fr-FR" sz="1100" b="1" i="1" dirty="0">
                <a:solidFill>
                  <a:srgbClr val="09367A"/>
                </a:solidFill>
              </a:rPr>
              <a:t>(SEIM)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2415321" y="4210550"/>
            <a:ext cx="22513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100" b="1" i="1" dirty="0" err="1">
                <a:solidFill>
                  <a:srgbClr val="09367A"/>
                </a:solidFill>
              </a:rPr>
              <a:t>Space</a:t>
            </a:r>
            <a:r>
              <a:rPr lang="fr-FR" sz="1100" b="1" i="1" dirty="0">
                <a:solidFill>
                  <a:srgbClr val="09367A"/>
                </a:solidFill>
              </a:rPr>
              <a:t> Engineering</a:t>
            </a:r>
          </a:p>
          <a:p>
            <a:pPr algn="ctr"/>
            <a:r>
              <a:rPr lang="fr-FR" sz="1100" b="1" i="1" dirty="0">
                <a:solidFill>
                  <a:srgbClr val="09367A"/>
                </a:solidFill>
              </a:rPr>
              <a:t>Reference Data Library</a:t>
            </a:r>
          </a:p>
          <a:p>
            <a:pPr algn="ctr"/>
            <a:r>
              <a:rPr lang="fr-FR" sz="1100" b="1" i="1" dirty="0">
                <a:solidFill>
                  <a:srgbClr val="09367A"/>
                </a:solidFill>
              </a:rPr>
              <a:t>(SERDL)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rot="2459465" flipV="1">
            <a:off x="2064084" y="4889991"/>
            <a:ext cx="572917" cy="114581"/>
          </a:xfrm>
          <a:custGeom>
            <a:avLst/>
            <a:gdLst>
              <a:gd name="T0" fmla="*/ 302419 w 21600"/>
              <a:gd name="T1" fmla="*/ 0 h 21600"/>
              <a:gd name="T2" fmla="*/ 0 w 21600"/>
              <a:gd name="T3" fmla="*/ 94456 h 21600"/>
              <a:gd name="T4" fmla="*/ 302419 w 21600"/>
              <a:gd name="T5" fmla="*/ 188912 h 21600"/>
              <a:gd name="T6" fmla="*/ 403225 w 21600"/>
              <a:gd name="T7" fmla="*/ 944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0936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44" descr="SE Par Paramet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3" y="2879913"/>
            <a:ext cx="1625332" cy="98866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5" descr="SE Prod Levels of Decomposi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68" y="2204864"/>
            <a:ext cx="1622021" cy="104824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6" descr="SE Org DisciplinesAndOrganizat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14" y="3845123"/>
            <a:ext cx="2278526" cy="160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2754570" y="5309895"/>
            <a:ext cx="16056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100" b="1" i="1" dirty="0">
                <a:solidFill>
                  <a:srgbClr val="09367A"/>
                </a:solidFill>
              </a:rPr>
              <a:t>XML model,</a:t>
            </a:r>
          </a:p>
          <a:p>
            <a:pPr algn="ctr"/>
            <a:r>
              <a:rPr lang="fr-FR" sz="1100" b="1" i="1" dirty="0">
                <a:solidFill>
                  <a:srgbClr val="09367A"/>
                </a:solidFill>
              </a:rPr>
              <a:t>Web Services…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41293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9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19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9367A"/>
                </a:solidFill>
              </a:rPr>
              <a:t>IDM-CIC : A </a:t>
            </a:r>
            <a:r>
              <a:rPr lang="fr-FR" sz="2000" b="1" dirty="0" err="1">
                <a:solidFill>
                  <a:srgbClr val="09367A"/>
                </a:solidFill>
              </a:rPr>
              <a:t>structured</a:t>
            </a:r>
            <a:r>
              <a:rPr lang="fr-FR" sz="2000" b="1" dirty="0">
                <a:solidFill>
                  <a:srgbClr val="09367A"/>
                </a:solidFill>
              </a:rPr>
              <a:t> and </a:t>
            </a:r>
            <a:r>
              <a:rPr lang="fr-FR" sz="2000" b="1" dirty="0" err="1">
                <a:solidFill>
                  <a:srgbClr val="09367A"/>
                </a:solidFill>
              </a:rPr>
              <a:t>shared</a:t>
            </a:r>
            <a:r>
              <a:rPr lang="fr-FR" sz="2000" b="1" dirty="0">
                <a:solidFill>
                  <a:srgbClr val="09367A"/>
                </a:solidFill>
              </a:rPr>
              <a:t> </a:t>
            </a:r>
            <a:r>
              <a:rPr lang="fr-FR" sz="2000" b="1" dirty="0" err="1">
                <a:solidFill>
                  <a:srgbClr val="09367A"/>
                </a:solidFill>
              </a:rPr>
              <a:t>View</a:t>
            </a:r>
            <a:r>
              <a:rPr lang="fr-FR" sz="2000" b="1" dirty="0">
                <a:solidFill>
                  <a:srgbClr val="09367A"/>
                </a:solidFill>
              </a:rPr>
              <a:t> of the satellite</a:t>
            </a: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31825" y="2204864"/>
            <a:ext cx="350812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25000"/>
              </a:lnSpc>
            </a:pPr>
            <a:r>
              <a:rPr lang="en-US" dirty="0">
                <a:solidFill>
                  <a:srgbClr val="09367A"/>
                </a:solidFill>
              </a:rPr>
              <a:t>Excel description of :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- </a:t>
            </a:r>
            <a:r>
              <a:rPr lang="en-US" dirty="0" err="1">
                <a:solidFill>
                  <a:srgbClr val="09367A"/>
                </a:solidFill>
              </a:rPr>
              <a:t>equipments</a:t>
            </a:r>
            <a:r>
              <a:rPr lang="en-US" dirty="0">
                <a:solidFill>
                  <a:srgbClr val="09367A"/>
                </a:solidFill>
              </a:rPr>
              <a:t>,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- sub-systems,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- payload,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- satellite,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- mission phases 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/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to perform budgets :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 - Mass Center and Inertia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 - consumed power</a:t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 - </a:t>
            </a:r>
            <a:r>
              <a:rPr lang="en-US" dirty="0" smtClean="0">
                <a:solidFill>
                  <a:srgbClr val="09367A"/>
                </a:solidFill>
              </a:rPr>
              <a:t>propellant</a:t>
            </a:r>
          </a:p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rgbClr val="09367A"/>
                </a:solidFill>
              </a:rPr>
              <a:t>    - …</a:t>
            </a:r>
            <a:r>
              <a:rPr lang="en-US" dirty="0">
                <a:solidFill>
                  <a:srgbClr val="09367A"/>
                </a:solidFill>
              </a:rPr>
              <a:t/>
            </a:r>
            <a:br>
              <a:rPr lang="en-US" dirty="0">
                <a:solidFill>
                  <a:srgbClr val="09367A"/>
                </a:solidFill>
              </a:rPr>
            </a:br>
            <a:r>
              <a:rPr lang="en-US" dirty="0">
                <a:solidFill>
                  <a:srgbClr val="09367A"/>
                </a:solidFill>
              </a:rPr>
              <a:t>    - …</a:t>
            </a:r>
            <a:endParaRPr lang="fr-FR" dirty="0">
              <a:solidFill>
                <a:srgbClr val="09367A"/>
              </a:solidFill>
            </a:endParaRPr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6700"/>
            <a:ext cx="38163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9" y="2993429"/>
            <a:ext cx="34575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7" y="1857301"/>
            <a:ext cx="2663825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2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524000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9367A"/>
                </a:solidFill>
              </a:rPr>
              <a:t>IDM-CIC </a:t>
            </a:r>
            <a:r>
              <a:rPr lang="fr-FR" sz="2000" b="1" dirty="0" err="1" smtClean="0">
                <a:solidFill>
                  <a:srgbClr val="09367A"/>
                </a:solidFill>
              </a:rPr>
              <a:t>approach</a:t>
            </a:r>
            <a:endParaRPr lang="en-US" sz="2000" b="1" dirty="0">
              <a:solidFill>
                <a:srgbClr val="09367A"/>
              </a:solidFill>
            </a:endParaRPr>
          </a:p>
        </p:txBody>
      </p:sp>
      <p:pic>
        <p:nvPicPr>
          <p:cNvPr id="117" name="Picture 2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84" y="1979835"/>
            <a:ext cx="3884612" cy="20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22" y="2298072"/>
            <a:ext cx="3884612" cy="22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72" y="2943837"/>
            <a:ext cx="3874774" cy="169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AutoShape 3"/>
          <p:cNvSpPr>
            <a:spLocks noChangeArrowheads="1"/>
          </p:cNvSpPr>
          <p:nvPr/>
        </p:nvSpPr>
        <p:spPr bwMode="auto">
          <a:xfrm rot="1483130">
            <a:off x="3376352" y="3648872"/>
            <a:ext cx="231820" cy="626587"/>
          </a:xfrm>
          <a:prstGeom prst="curvedRightArrow">
            <a:avLst>
              <a:gd name="adj1" fmla="val 34892"/>
              <a:gd name="adj2" fmla="val 93636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p:pic>
        <p:nvPicPr>
          <p:cNvPr id="121" name="Picture 2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365104"/>
            <a:ext cx="3170237" cy="182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2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62" y="4730501"/>
            <a:ext cx="3181161" cy="191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" name="Group 6"/>
          <p:cNvGrpSpPr>
            <a:grpSpLocks/>
          </p:cNvGrpSpPr>
          <p:nvPr/>
        </p:nvGrpSpPr>
        <p:grpSpPr bwMode="auto">
          <a:xfrm>
            <a:off x="704851" y="3094510"/>
            <a:ext cx="401515" cy="104775"/>
            <a:chOff x="1320" y="2247"/>
            <a:chExt cx="483" cy="157"/>
          </a:xfrm>
        </p:grpSpPr>
        <p:sp>
          <p:nvSpPr>
            <p:cNvPr id="124" name="Freeform 7"/>
            <p:cNvSpPr>
              <a:spLocks/>
            </p:cNvSpPr>
            <p:nvPr/>
          </p:nvSpPr>
          <p:spPr bwMode="auto">
            <a:xfrm>
              <a:off x="1320" y="2247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6 w 966"/>
                <a:gd name="T11" fmla="*/ 4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3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50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4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4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50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3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8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4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9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2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2" y="307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7"/>
                  </a:lnTo>
                  <a:lnTo>
                    <a:pt x="790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5"/>
                  </a:lnTo>
                  <a:lnTo>
                    <a:pt x="907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25" name="Freeform 8"/>
            <p:cNvSpPr>
              <a:spLocks/>
            </p:cNvSpPr>
            <p:nvPr/>
          </p:nvSpPr>
          <p:spPr bwMode="auto">
            <a:xfrm>
              <a:off x="1320" y="2247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2 h 78"/>
                <a:gd name="T4" fmla="*/ 5 w 966"/>
                <a:gd name="T5" fmla="*/ 24 h 78"/>
                <a:gd name="T6" fmla="*/ 11 w 966"/>
                <a:gd name="T7" fmla="*/ 26 h 78"/>
                <a:gd name="T8" fmla="*/ 20 w 966"/>
                <a:gd name="T9" fmla="*/ 27 h 78"/>
                <a:gd name="T10" fmla="*/ 30 w 966"/>
                <a:gd name="T11" fmla="*/ 29 h 78"/>
                <a:gd name="T12" fmla="*/ 41 w 966"/>
                <a:gd name="T13" fmla="*/ 31 h 78"/>
                <a:gd name="T14" fmla="*/ 55 w 966"/>
                <a:gd name="T15" fmla="*/ 32 h 78"/>
                <a:gd name="T16" fmla="*/ 71 w 966"/>
                <a:gd name="T17" fmla="*/ 34 h 78"/>
                <a:gd name="T18" fmla="*/ 88 w 966"/>
                <a:gd name="T19" fmla="*/ 35 h 78"/>
                <a:gd name="T20" fmla="*/ 106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9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9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5 w 966"/>
                <a:gd name="T43" fmla="*/ 35 h 78"/>
                <a:gd name="T44" fmla="*/ 413 w 966"/>
                <a:gd name="T45" fmla="*/ 34 h 78"/>
                <a:gd name="T46" fmla="*/ 428 w 966"/>
                <a:gd name="T47" fmla="*/ 32 h 78"/>
                <a:gd name="T48" fmla="*/ 442 w 966"/>
                <a:gd name="T49" fmla="*/ 31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6 h 78"/>
                <a:gd name="T56" fmla="*/ 479 w 966"/>
                <a:gd name="T57" fmla="*/ 24 h 78"/>
                <a:gd name="T58" fmla="*/ 482 w 966"/>
                <a:gd name="T59" fmla="*/ 22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3 h 78"/>
                <a:gd name="T70" fmla="*/ 454 w 966"/>
                <a:gd name="T71" fmla="*/ 11 h 78"/>
                <a:gd name="T72" fmla="*/ 442 w 966"/>
                <a:gd name="T73" fmla="*/ 9 h 78"/>
                <a:gd name="T74" fmla="*/ 428 w 966"/>
                <a:gd name="T75" fmla="*/ 8 h 78"/>
                <a:gd name="T76" fmla="*/ 413 w 966"/>
                <a:gd name="T77" fmla="*/ 6 h 78"/>
                <a:gd name="T78" fmla="*/ 395 w 966"/>
                <a:gd name="T79" fmla="*/ 5 h 78"/>
                <a:gd name="T80" fmla="*/ 377 w 966"/>
                <a:gd name="T81" fmla="*/ 4 h 78"/>
                <a:gd name="T82" fmla="*/ 357 w 966"/>
                <a:gd name="T83" fmla="*/ 3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3 h 78"/>
                <a:gd name="T100" fmla="*/ 106 w 966"/>
                <a:gd name="T101" fmla="*/ 4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8 h 78"/>
                <a:gd name="T108" fmla="*/ 41 w 966"/>
                <a:gd name="T109" fmla="*/ 9 h 78"/>
                <a:gd name="T110" fmla="*/ 30 w 966"/>
                <a:gd name="T111" fmla="*/ 11 h 78"/>
                <a:gd name="T112" fmla="*/ 20 w 966"/>
                <a:gd name="T113" fmla="*/ 13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3"/>
                  </a:lnTo>
                  <a:lnTo>
                    <a:pt x="9" y="48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2" y="61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2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0" y="69"/>
                  </a:lnTo>
                  <a:lnTo>
                    <a:pt x="825" y="67"/>
                  </a:lnTo>
                  <a:lnTo>
                    <a:pt x="856" y="64"/>
                  </a:lnTo>
                  <a:lnTo>
                    <a:pt x="884" y="61"/>
                  </a:lnTo>
                  <a:lnTo>
                    <a:pt x="907" y="57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8"/>
                  </a:lnTo>
                  <a:lnTo>
                    <a:pt x="964" y="43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26" name="Freeform 9"/>
            <p:cNvSpPr>
              <a:spLocks/>
            </p:cNvSpPr>
            <p:nvPr/>
          </p:nvSpPr>
          <p:spPr bwMode="auto">
            <a:xfrm>
              <a:off x="1320" y="2247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6 w 966"/>
                <a:gd name="T11" fmla="*/ 4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3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50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4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4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50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3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8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4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9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2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2" y="307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7"/>
                  </a:lnTo>
                  <a:lnTo>
                    <a:pt x="790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5"/>
                  </a:lnTo>
                  <a:lnTo>
                    <a:pt x="907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1320" y="2267"/>
              <a:ext cx="483" cy="19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7 h 39"/>
                <a:gd name="T10" fmla="*/ 30 w 966"/>
                <a:gd name="T11" fmla="*/ 9 h 39"/>
                <a:gd name="T12" fmla="*/ 41 w 966"/>
                <a:gd name="T13" fmla="*/ 11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6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19 h 39"/>
                <a:gd name="T30" fmla="*/ 242 w 966"/>
                <a:gd name="T31" fmla="*/ 19 h 39"/>
                <a:gd name="T32" fmla="*/ 290 w 966"/>
                <a:gd name="T33" fmla="*/ 19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5 w 966"/>
                <a:gd name="T43" fmla="*/ 15 h 39"/>
                <a:gd name="T44" fmla="*/ 413 w 966"/>
                <a:gd name="T45" fmla="*/ 14 h 39"/>
                <a:gd name="T46" fmla="*/ 428 w 966"/>
                <a:gd name="T47" fmla="*/ 12 h 39"/>
                <a:gd name="T48" fmla="*/ 442 w 966"/>
                <a:gd name="T49" fmla="*/ 11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4"/>
                  </a:lnTo>
                  <a:lnTo>
                    <a:pt x="9" y="9"/>
                  </a:lnTo>
                  <a:lnTo>
                    <a:pt x="22" y="12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2" y="22"/>
                  </a:lnTo>
                  <a:lnTo>
                    <a:pt x="110" y="25"/>
                  </a:lnTo>
                  <a:lnTo>
                    <a:pt x="141" y="28"/>
                  </a:lnTo>
                  <a:lnTo>
                    <a:pt x="176" y="30"/>
                  </a:lnTo>
                  <a:lnTo>
                    <a:pt x="212" y="33"/>
                  </a:lnTo>
                  <a:lnTo>
                    <a:pt x="253" y="35"/>
                  </a:lnTo>
                  <a:lnTo>
                    <a:pt x="295" y="36"/>
                  </a:lnTo>
                  <a:lnTo>
                    <a:pt x="339" y="38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8"/>
                  </a:lnTo>
                  <a:lnTo>
                    <a:pt x="672" y="36"/>
                  </a:lnTo>
                  <a:lnTo>
                    <a:pt x="714" y="35"/>
                  </a:lnTo>
                  <a:lnTo>
                    <a:pt x="754" y="33"/>
                  </a:lnTo>
                  <a:lnTo>
                    <a:pt x="790" y="30"/>
                  </a:lnTo>
                  <a:lnTo>
                    <a:pt x="825" y="28"/>
                  </a:lnTo>
                  <a:lnTo>
                    <a:pt x="856" y="25"/>
                  </a:lnTo>
                  <a:lnTo>
                    <a:pt x="884" y="22"/>
                  </a:lnTo>
                  <a:lnTo>
                    <a:pt x="907" y="18"/>
                  </a:lnTo>
                  <a:lnTo>
                    <a:pt x="928" y="15"/>
                  </a:lnTo>
                  <a:lnTo>
                    <a:pt x="944" y="12"/>
                  </a:lnTo>
                  <a:lnTo>
                    <a:pt x="957" y="9"/>
                  </a:lnTo>
                  <a:lnTo>
                    <a:pt x="964" y="4"/>
                  </a:lnTo>
                  <a:lnTo>
                    <a:pt x="966" y="0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28" name="Group 11"/>
          <p:cNvGrpSpPr>
            <a:grpSpLocks/>
          </p:cNvGrpSpPr>
          <p:nvPr/>
        </p:nvGrpSpPr>
        <p:grpSpPr bwMode="auto">
          <a:xfrm>
            <a:off x="704851" y="3042123"/>
            <a:ext cx="401515" cy="104775"/>
            <a:chOff x="1320" y="2130"/>
            <a:chExt cx="483" cy="156"/>
          </a:xfrm>
        </p:grpSpPr>
        <p:sp>
          <p:nvSpPr>
            <p:cNvPr id="129" name="Freeform 12"/>
            <p:cNvSpPr>
              <a:spLocks/>
            </p:cNvSpPr>
            <p:nvPr/>
          </p:nvSpPr>
          <p:spPr bwMode="auto">
            <a:xfrm>
              <a:off x="1320" y="2130"/>
              <a:ext cx="483" cy="156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6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5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6 h 313"/>
                <a:gd name="T62" fmla="*/ 242 w 966"/>
                <a:gd name="T63" fmla="*/ 156 h 313"/>
                <a:gd name="T64" fmla="*/ 290 w 966"/>
                <a:gd name="T65" fmla="*/ 156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5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7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3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2" y="296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2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0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6"/>
                  </a:lnTo>
                  <a:lnTo>
                    <a:pt x="907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3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30" name="Freeform 13"/>
            <p:cNvSpPr>
              <a:spLocks/>
            </p:cNvSpPr>
            <p:nvPr/>
          </p:nvSpPr>
          <p:spPr bwMode="auto">
            <a:xfrm>
              <a:off x="1320" y="2130"/>
              <a:ext cx="483" cy="39"/>
            </a:xfrm>
            <a:custGeom>
              <a:avLst/>
              <a:gdLst>
                <a:gd name="T0" fmla="*/ 0 w 966"/>
                <a:gd name="T1" fmla="*/ 20 h 79"/>
                <a:gd name="T2" fmla="*/ 1 w 966"/>
                <a:gd name="T3" fmla="*/ 21 h 79"/>
                <a:gd name="T4" fmla="*/ 5 w 966"/>
                <a:gd name="T5" fmla="*/ 24 h 79"/>
                <a:gd name="T6" fmla="*/ 11 w 966"/>
                <a:gd name="T7" fmla="*/ 25 h 79"/>
                <a:gd name="T8" fmla="*/ 20 w 966"/>
                <a:gd name="T9" fmla="*/ 27 h 79"/>
                <a:gd name="T10" fmla="*/ 30 w 966"/>
                <a:gd name="T11" fmla="*/ 28 h 79"/>
                <a:gd name="T12" fmla="*/ 41 w 966"/>
                <a:gd name="T13" fmla="*/ 30 h 79"/>
                <a:gd name="T14" fmla="*/ 55 w 966"/>
                <a:gd name="T15" fmla="*/ 32 h 79"/>
                <a:gd name="T16" fmla="*/ 71 w 966"/>
                <a:gd name="T17" fmla="*/ 33 h 79"/>
                <a:gd name="T18" fmla="*/ 88 w 966"/>
                <a:gd name="T19" fmla="*/ 34 h 79"/>
                <a:gd name="T20" fmla="*/ 106 w 966"/>
                <a:gd name="T21" fmla="*/ 36 h 79"/>
                <a:gd name="T22" fmla="*/ 127 w 966"/>
                <a:gd name="T23" fmla="*/ 37 h 79"/>
                <a:gd name="T24" fmla="*/ 148 w 966"/>
                <a:gd name="T25" fmla="*/ 37 h 79"/>
                <a:gd name="T26" fmla="*/ 170 w 966"/>
                <a:gd name="T27" fmla="*/ 38 h 79"/>
                <a:gd name="T28" fmla="*/ 193 w 966"/>
                <a:gd name="T29" fmla="*/ 39 h 79"/>
                <a:gd name="T30" fmla="*/ 242 w 966"/>
                <a:gd name="T31" fmla="*/ 39 h 79"/>
                <a:gd name="T32" fmla="*/ 290 w 966"/>
                <a:gd name="T33" fmla="*/ 39 h 79"/>
                <a:gd name="T34" fmla="*/ 314 w 966"/>
                <a:gd name="T35" fmla="*/ 38 h 79"/>
                <a:gd name="T36" fmla="*/ 336 w 966"/>
                <a:gd name="T37" fmla="*/ 37 h 79"/>
                <a:gd name="T38" fmla="*/ 357 w 966"/>
                <a:gd name="T39" fmla="*/ 37 h 79"/>
                <a:gd name="T40" fmla="*/ 377 w 966"/>
                <a:gd name="T41" fmla="*/ 36 h 79"/>
                <a:gd name="T42" fmla="*/ 395 w 966"/>
                <a:gd name="T43" fmla="*/ 34 h 79"/>
                <a:gd name="T44" fmla="*/ 413 w 966"/>
                <a:gd name="T45" fmla="*/ 33 h 79"/>
                <a:gd name="T46" fmla="*/ 428 w 966"/>
                <a:gd name="T47" fmla="*/ 32 h 79"/>
                <a:gd name="T48" fmla="*/ 442 w 966"/>
                <a:gd name="T49" fmla="*/ 30 h 79"/>
                <a:gd name="T50" fmla="*/ 454 w 966"/>
                <a:gd name="T51" fmla="*/ 28 h 79"/>
                <a:gd name="T52" fmla="*/ 464 w 966"/>
                <a:gd name="T53" fmla="*/ 27 h 79"/>
                <a:gd name="T54" fmla="*/ 472 w 966"/>
                <a:gd name="T55" fmla="*/ 25 h 79"/>
                <a:gd name="T56" fmla="*/ 479 w 966"/>
                <a:gd name="T57" fmla="*/ 24 h 79"/>
                <a:gd name="T58" fmla="*/ 482 w 966"/>
                <a:gd name="T59" fmla="*/ 21 h 79"/>
                <a:gd name="T60" fmla="*/ 483 w 966"/>
                <a:gd name="T61" fmla="*/ 20 h 79"/>
                <a:gd name="T62" fmla="*/ 482 w 966"/>
                <a:gd name="T63" fmla="*/ 18 h 79"/>
                <a:gd name="T64" fmla="*/ 479 w 966"/>
                <a:gd name="T65" fmla="*/ 15 h 79"/>
                <a:gd name="T66" fmla="*/ 472 w 966"/>
                <a:gd name="T67" fmla="*/ 14 h 79"/>
                <a:gd name="T68" fmla="*/ 464 w 966"/>
                <a:gd name="T69" fmla="*/ 12 h 79"/>
                <a:gd name="T70" fmla="*/ 454 w 966"/>
                <a:gd name="T71" fmla="*/ 11 h 79"/>
                <a:gd name="T72" fmla="*/ 442 w 966"/>
                <a:gd name="T73" fmla="*/ 9 h 79"/>
                <a:gd name="T74" fmla="*/ 428 w 966"/>
                <a:gd name="T75" fmla="*/ 7 h 79"/>
                <a:gd name="T76" fmla="*/ 413 w 966"/>
                <a:gd name="T77" fmla="*/ 6 h 79"/>
                <a:gd name="T78" fmla="*/ 395 w 966"/>
                <a:gd name="T79" fmla="*/ 5 h 79"/>
                <a:gd name="T80" fmla="*/ 377 w 966"/>
                <a:gd name="T81" fmla="*/ 3 h 79"/>
                <a:gd name="T82" fmla="*/ 357 w 966"/>
                <a:gd name="T83" fmla="*/ 2 h 79"/>
                <a:gd name="T84" fmla="*/ 336 w 966"/>
                <a:gd name="T85" fmla="*/ 2 h 79"/>
                <a:gd name="T86" fmla="*/ 314 w 966"/>
                <a:gd name="T87" fmla="*/ 1 h 79"/>
                <a:gd name="T88" fmla="*/ 290 w 966"/>
                <a:gd name="T89" fmla="*/ 1 h 79"/>
                <a:gd name="T90" fmla="*/ 242 w 966"/>
                <a:gd name="T91" fmla="*/ 0 h 79"/>
                <a:gd name="T92" fmla="*/ 193 w 966"/>
                <a:gd name="T93" fmla="*/ 1 h 79"/>
                <a:gd name="T94" fmla="*/ 170 w 966"/>
                <a:gd name="T95" fmla="*/ 1 h 79"/>
                <a:gd name="T96" fmla="*/ 148 w 966"/>
                <a:gd name="T97" fmla="*/ 2 h 79"/>
                <a:gd name="T98" fmla="*/ 127 w 966"/>
                <a:gd name="T99" fmla="*/ 2 h 79"/>
                <a:gd name="T100" fmla="*/ 106 w 966"/>
                <a:gd name="T101" fmla="*/ 3 h 79"/>
                <a:gd name="T102" fmla="*/ 88 w 966"/>
                <a:gd name="T103" fmla="*/ 5 h 79"/>
                <a:gd name="T104" fmla="*/ 71 w 966"/>
                <a:gd name="T105" fmla="*/ 6 h 79"/>
                <a:gd name="T106" fmla="*/ 55 w 966"/>
                <a:gd name="T107" fmla="*/ 7 h 79"/>
                <a:gd name="T108" fmla="*/ 41 w 966"/>
                <a:gd name="T109" fmla="*/ 9 h 79"/>
                <a:gd name="T110" fmla="*/ 30 w 966"/>
                <a:gd name="T111" fmla="*/ 11 h 79"/>
                <a:gd name="T112" fmla="*/ 20 w 966"/>
                <a:gd name="T113" fmla="*/ 12 h 79"/>
                <a:gd name="T114" fmla="*/ 11 w 966"/>
                <a:gd name="T115" fmla="*/ 14 h 79"/>
                <a:gd name="T116" fmla="*/ 5 w 966"/>
                <a:gd name="T117" fmla="*/ 15 h 79"/>
                <a:gd name="T118" fmla="*/ 1 w 966"/>
                <a:gd name="T119" fmla="*/ 18 h 79"/>
                <a:gd name="T120" fmla="*/ 0 w 966"/>
                <a:gd name="T121" fmla="*/ 20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9">
                  <a:moveTo>
                    <a:pt x="0" y="40"/>
                  </a:moveTo>
                  <a:lnTo>
                    <a:pt x="2" y="43"/>
                  </a:lnTo>
                  <a:lnTo>
                    <a:pt x="9" y="48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2" y="61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2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9"/>
                  </a:lnTo>
                  <a:lnTo>
                    <a:pt x="483" y="79"/>
                  </a:lnTo>
                  <a:lnTo>
                    <a:pt x="580" y="79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0" y="69"/>
                  </a:lnTo>
                  <a:lnTo>
                    <a:pt x="825" y="67"/>
                  </a:lnTo>
                  <a:lnTo>
                    <a:pt x="856" y="64"/>
                  </a:lnTo>
                  <a:lnTo>
                    <a:pt x="884" y="61"/>
                  </a:lnTo>
                  <a:lnTo>
                    <a:pt x="907" y="57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8"/>
                  </a:lnTo>
                  <a:lnTo>
                    <a:pt x="964" y="43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31" name="Freeform 14"/>
            <p:cNvSpPr>
              <a:spLocks/>
            </p:cNvSpPr>
            <p:nvPr/>
          </p:nvSpPr>
          <p:spPr bwMode="auto">
            <a:xfrm>
              <a:off x="1320" y="2130"/>
              <a:ext cx="483" cy="156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6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5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6 h 313"/>
                <a:gd name="T62" fmla="*/ 242 w 966"/>
                <a:gd name="T63" fmla="*/ 156 h 313"/>
                <a:gd name="T64" fmla="*/ 290 w 966"/>
                <a:gd name="T65" fmla="*/ 156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5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7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3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2" y="296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2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0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6"/>
                  </a:lnTo>
                  <a:lnTo>
                    <a:pt x="907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3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32" name="Freeform 15"/>
            <p:cNvSpPr>
              <a:spLocks/>
            </p:cNvSpPr>
            <p:nvPr/>
          </p:nvSpPr>
          <p:spPr bwMode="auto">
            <a:xfrm>
              <a:off x="1320" y="2149"/>
              <a:ext cx="483" cy="20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7 h 39"/>
                <a:gd name="T10" fmla="*/ 30 w 966"/>
                <a:gd name="T11" fmla="*/ 9 h 39"/>
                <a:gd name="T12" fmla="*/ 41 w 966"/>
                <a:gd name="T13" fmla="*/ 11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6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20 h 39"/>
                <a:gd name="T30" fmla="*/ 242 w 966"/>
                <a:gd name="T31" fmla="*/ 20 h 39"/>
                <a:gd name="T32" fmla="*/ 290 w 966"/>
                <a:gd name="T33" fmla="*/ 20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5 w 966"/>
                <a:gd name="T43" fmla="*/ 15 h 39"/>
                <a:gd name="T44" fmla="*/ 413 w 966"/>
                <a:gd name="T45" fmla="*/ 14 h 39"/>
                <a:gd name="T46" fmla="*/ 428 w 966"/>
                <a:gd name="T47" fmla="*/ 12 h 39"/>
                <a:gd name="T48" fmla="*/ 442 w 966"/>
                <a:gd name="T49" fmla="*/ 11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9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7"/>
                  </a:lnTo>
                  <a:lnTo>
                    <a:pt x="82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2" y="32"/>
                  </a:lnTo>
                  <a:lnTo>
                    <a:pt x="253" y="34"/>
                  </a:lnTo>
                  <a:lnTo>
                    <a:pt x="295" y="35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5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0" y="29"/>
                  </a:lnTo>
                  <a:lnTo>
                    <a:pt x="825" y="27"/>
                  </a:lnTo>
                  <a:lnTo>
                    <a:pt x="856" y="24"/>
                  </a:lnTo>
                  <a:lnTo>
                    <a:pt x="884" y="21"/>
                  </a:lnTo>
                  <a:lnTo>
                    <a:pt x="907" y="17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33" name="Group 16"/>
          <p:cNvGrpSpPr>
            <a:grpSpLocks/>
          </p:cNvGrpSpPr>
          <p:nvPr/>
        </p:nvGrpSpPr>
        <p:grpSpPr bwMode="auto">
          <a:xfrm>
            <a:off x="704851" y="2988147"/>
            <a:ext cx="401515" cy="106362"/>
            <a:chOff x="1320" y="2012"/>
            <a:chExt cx="483" cy="157"/>
          </a:xfrm>
        </p:grpSpPr>
        <p:sp>
          <p:nvSpPr>
            <p:cNvPr id="134" name="Freeform 17"/>
            <p:cNvSpPr>
              <a:spLocks/>
            </p:cNvSpPr>
            <p:nvPr/>
          </p:nvSpPr>
          <p:spPr bwMode="auto">
            <a:xfrm>
              <a:off x="1320" y="2012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6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7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2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2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9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9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1"/>
                  </a:lnTo>
                  <a:lnTo>
                    <a:pt x="82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2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0" y="303"/>
                  </a:lnTo>
                  <a:lnTo>
                    <a:pt x="825" y="301"/>
                  </a:lnTo>
                  <a:lnTo>
                    <a:pt x="856" y="298"/>
                  </a:lnTo>
                  <a:lnTo>
                    <a:pt x="884" y="295"/>
                  </a:lnTo>
                  <a:lnTo>
                    <a:pt x="907" y="291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7" y="21"/>
                  </a:lnTo>
                  <a:lnTo>
                    <a:pt x="884" y="17"/>
                  </a:lnTo>
                  <a:lnTo>
                    <a:pt x="856" y="14"/>
                  </a:lnTo>
                  <a:lnTo>
                    <a:pt x="825" y="11"/>
                  </a:lnTo>
                  <a:lnTo>
                    <a:pt x="790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35" name="Freeform 18"/>
            <p:cNvSpPr>
              <a:spLocks/>
            </p:cNvSpPr>
            <p:nvPr/>
          </p:nvSpPr>
          <p:spPr bwMode="auto">
            <a:xfrm>
              <a:off x="1320" y="2012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1 h 78"/>
                <a:gd name="T4" fmla="*/ 5 w 966"/>
                <a:gd name="T5" fmla="*/ 24 h 78"/>
                <a:gd name="T6" fmla="*/ 11 w 966"/>
                <a:gd name="T7" fmla="*/ 25 h 78"/>
                <a:gd name="T8" fmla="*/ 20 w 966"/>
                <a:gd name="T9" fmla="*/ 27 h 78"/>
                <a:gd name="T10" fmla="*/ 30 w 966"/>
                <a:gd name="T11" fmla="*/ 29 h 78"/>
                <a:gd name="T12" fmla="*/ 41 w 966"/>
                <a:gd name="T13" fmla="*/ 30 h 78"/>
                <a:gd name="T14" fmla="*/ 55 w 966"/>
                <a:gd name="T15" fmla="*/ 32 h 78"/>
                <a:gd name="T16" fmla="*/ 71 w 966"/>
                <a:gd name="T17" fmla="*/ 33 h 78"/>
                <a:gd name="T18" fmla="*/ 88 w 966"/>
                <a:gd name="T19" fmla="*/ 34 h 78"/>
                <a:gd name="T20" fmla="*/ 106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8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8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5 w 966"/>
                <a:gd name="T43" fmla="*/ 34 h 78"/>
                <a:gd name="T44" fmla="*/ 413 w 966"/>
                <a:gd name="T45" fmla="*/ 33 h 78"/>
                <a:gd name="T46" fmla="*/ 428 w 966"/>
                <a:gd name="T47" fmla="*/ 32 h 78"/>
                <a:gd name="T48" fmla="*/ 442 w 966"/>
                <a:gd name="T49" fmla="*/ 30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5 h 78"/>
                <a:gd name="T56" fmla="*/ 479 w 966"/>
                <a:gd name="T57" fmla="*/ 24 h 78"/>
                <a:gd name="T58" fmla="*/ 482 w 966"/>
                <a:gd name="T59" fmla="*/ 21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8 w 966"/>
                <a:gd name="T75" fmla="*/ 7 h 78"/>
                <a:gd name="T76" fmla="*/ 413 w 966"/>
                <a:gd name="T77" fmla="*/ 6 h 78"/>
                <a:gd name="T78" fmla="*/ 395 w 966"/>
                <a:gd name="T79" fmla="*/ 5 h 78"/>
                <a:gd name="T80" fmla="*/ 377 w 966"/>
                <a:gd name="T81" fmla="*/ 3 h 78"/>
                <a:gd name="T82" fmla="*/ 357 w 966"/>
                <a:gd name="T83" fmla="*/ 2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2 h 78"/>
                <a:gd name="T100" fmla="*/ 106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7 h 78"/>
                <a:gd name="T108" fmla="*/ 41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9" y="47"/>
                  </a:lnTo>
                  <a:lnTo>
                    <a:pt x="22" y="50"/>
                  </a:lnTo>
                  <a:lnTo>
                    <a:pt x="39" y="53"/>
                  </a:lnTo>
                  <a:lnTo>
                    <a:pt x="59" y="57"/>
                  </a:lnTo>
                  <a:lnTo>
                    <a:pt x="82" y="60"/>
                  </a:lnTo>
                  <a:lnTo>
                    <a:pt x="110" y="63"/>
                  </a:lnTo>
                  <a:lnTo>
                    <a:pt x="141" y="66"/>
                  </a:lnTo>
                  <a:lnTo>
                    <a:pt x="176" y="68"/>
                  </a:lnTo>
                  <a:lnTo>
                    <a:pt x="212" y="71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6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6"/>
                  </a:lnTo>
                  <a:lnTo>
                    <a:pt x="672" y="75"/>
                  </a:lnTo>
                  <a:lnTo>
                    <a:pt x="714" y="73"/>
                  </a:lnTo>
                  <a:lnTo>
                    <a:pt x="754" y="71"/>
                  </a:lnTo>
                  <a:lnTo>
                    <a:pt x="790" y="68"/>
                  </a:lnTo>
                  <a:lnTo>
                    <a:pt x="825" y="66"/>
                  </a:lnTo>
                  <a:lnTo>
                    <a:pt x="856" y="63"/>
                  </a:lnTo>
                  <a:lnTo>
                    <a:pt x="884" y="60"/>
                  </a:lnTo>
                  <a:lnTo>
                    <a:pt x="907" y="57"/>
                  </a:lnTo>
                  <a:lnTo>
                    <a:pt x="928" y="53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7" y="21"/>
                  </a:lnTo>
                  <a:lnTo>
                    <a:pt x="884" y="17"/>
                  </a:lnTo>
                  <a:lnTo>
                    <a:pt x="856" y="14"/>
                  </a:lnTo>
                  <a:lnTo>
                    <a:pt x="825" y="11"/>
                  </a:lnTo>
                  <a:lnTo>
                    <a:pt x="790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2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2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9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36" name="Freeform 19"/>
            <p:cNvSpPr>
              <a:spLocks/>
            </p:cNvSpPr>
            <p:nvPr/>
          </p:nvSpPr>
          <p:spPr bwMode="auto">
            <a:xfrm>
              <a:off x="1320" y="2012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6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7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2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2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9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9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1"/>
                  </a:lnTo>
                  <a:lnTo>
                    <a:pt x="82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2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0" y="303"/>
                  </a:lnTo>
                  <a:lnTo>
                    <a:pt x="825" y="301"/>
                  </a:lnTo>
                  <a:lnTo>
                    <a:pt x="856" y="298"/>
                  </a:lnTo>
                  <a:lnTo>
                    <a:pt x="884" y="295"/>
                  </a:lnTo>
                  <a:lnTo>
                    <a:pt x="907" y="291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7" y="21"/>
                  </a:lnTo>
                  <a:lnTo>
                    <a:pt x="884" y="17"/>
                  </a:lnTo>
                  <a:lnTo>
                    <a:pt x="856" y="14"/>
                  </a:lnTo>
                  <a:lnTo>
                    <a:pt x="825" y="11"/>
                  </a:lnTo>
                  <a:lnTo>
                    <a:pt x="790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37" name="Freeform 20"/>
            <p:cNvSpPr>
              <a:spLocks/>
            </p:cNvSpPr>
            <p:nvPr/>
          </p:nvSpPr>
          <p:spPr bwMode="auto">
            <a:xfrm>
              <a:off x="1320" y="2032"/>
              <a:ext cx="483" cy="19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1 h 39"/>
                <a:gd name="T4" fmla="*/ 5 w 966"/>
                <a:gd name="T5" fmla="*/ 4 h 39"/>
                <a:gd name="T6" fmla="*/ 11 w 966"/>
                <a:gd name="T7" fmla="*/ 5 h 39"/>
                <a:gd name="T8" fmla="*/ 20 w 966"/>
                <a:gd name="T9" fmla="*/ 7 h 39"/>
                <a:gd name="T10" fmla="*/ 30 w 966"/>
                <a:gd name="T11" fmla="*/ 9 h 39"/>
                <a:gd name="T12" fmla="*/ 41 w 966"/>
                <a:gd name="T13" fmla="*/ 10 h 39"/>
                <a:gd name="T14" fmla="*/ 55 w 966"/>
                <a:gd name="T15" fmla="*/ 12 h 39"/>
                <a:gd name="T16" fmla="*/ 71 w 966"/>
                <a:gd name="T17" fmla="*/ 13 h 39"/>
                <a:gd name="T18" fmla="*/ 88 w 966"/>
                <a:gd name="T19" fmla="*/ 14 h 39"/>
                <a:gd name="T20" fmla="*/ 106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8 h 39"/>
                <a:gd name="T28" fmla="*/ 193 w 966"/>
                <a:gd name="T29" fmla="*/ 19 h 39"/>
                <a:gd name="T30" fmla="*/ 242 w 966"/>
                <a:gd name="T31" fmla="*/ 19 h 39"/>
                <a:gd name="T32" fmla="*/ 290 w 966"/>
                <a:gd name="T33" fmla="*/ 19 h 39"/>
                <a:gd name="T34" fmla="*/ 314 w 966"/>
                <a:gd name="T35" fmla="*/ 18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5 w 966"/>
                <a:gd name="T43" fmla="*/ 14 h 39"/>
                <a:gd name="T44" fmla="*/ 413 w 966"/>
                <a:gd name="T45" fmla="*/ 13 h 39"/>
                <a:gd name="T46" fmla="*/ 428 w 966"/>
                <a:gd name="T47" fmla="*/ 12 h 39"/>
                <a:gd name="T48" fmla="*/ 442 w 966"/>
                <a:gd name="T49" fmla="*/ 10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5 h 39"/>
                <a:gd name="T56" fmla="*/ 479 w 966"/>
                <a:gd name="T57" fmla="*/ 4 h 39"/>
                <a:gd name="T58" fmla="*/ 482 w 966"/>
                <a:gd name="T59" fmla="*/ 1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9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8"/>
                  </a:lnTo>
                  <a:lnTo>
                    <a:pt x="82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2" y="32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6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0" y="29"/>
                  </a:lnTo>
                  <a:lnTo>
                    <a:pt x="825" y="27"/>
                  </a:lnTo>
                  <a:lnTo>
                    <a:pt x="856" y="24"/>
                  </a:lnTo>
                  <a:lnTo>
                    <a:pt x="884" y="21"/>
                  </a:lnTo>
                  <a:lnTo>
                    <a:pt x="907" y="18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38" name="Group 21"/>
          <p:cNvGrpSpPr>
            <a:grpSpLocks/>
          </p:cNvGrpSpPr>
          <p:nvPr/>
        </p:nvGrpSpPr>
        <p:grpSpPr bwMode="auto">
          <a:xfrm>
            <a:off x="2560028" y="3721573"/>
            <a:ext cx="401515" cy="104775"/>
            <a:chOff x="2637" y="3343"/>
            <a:chExt cx="483" cy="157"/>
          </a:xfrm>
        </p:grpSpPr>
        <p:sp>
          <p:nvSpPr>
            <p:cNvPr id="139" name="Freeform 22"/>
            <p:cNvSpPr>
              <a:spLocks/>
            </p:cNvSpPr>
            <p:nvPr/>
          </p:nvSpPr>
          <p:spPr bwMode="auto">
            <a:xfrm>
              <a:off x="2637" y="3343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7 w 966"/>
                <a:gd name="T11" fmla="*/ 4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3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50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4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4 h 313"/>
                <a:gd name="T74" fmla="*/ 396 w 966"/>
                <a:gd name="T75" fmla="*/ 152 h 313"/>
                <a:gd name="T76" fmla="*/ 413 w 966"/>
                <a:gd name="T77" fmla="*/ 151 h 313"/>
                <a:gd name="T78" fmla="*/ 428 w 966"/>
                <a:gd name="T79" fmla="*/ 150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3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8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4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9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3"/>
                  </a:lnTo>
                  <a:lnTo>
                    <a:pt x="213" y="307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7"/>
                  </a:lnTo>
                  <a:lnTo>
                    <a:pt x="791" y="303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40" name="Freeform 23"/>
            <p:cNvSpPr>
              <a:spLocks/>
            </p:cNvSpPr>
            <p:nvPr/>
          </p:nvSpPr>
          <p:spPr bwMode="auto">
            <a:xfrm>
              <a:off x="2637" y="3343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2 h 78"/>
                <a:gd name="T4" fmla="*/ 5 w 966"/>
                <a:gd name="T5" fmla="*/ 24 h 78"/>
                <a:gd name="T6" fmla="*/ 11 w 966"/>
                <a:gd name="T7" fmla="*/ 26 h 78"/>
                <a:gd name="T8" fmla="*/ 20 w 966"/>
                <a:gd name="T9" fmla="*/ 27 h 78"/>
                <a:gd name="T10" fmla="*/ 30 w 966"/>
                <a:gd name="T11" fmla="*/ 29 h 78"/>
                <a:gd name="T12" fmla="*/ 42 w 966"/>
                <a:gd name="T13" fmla="*/ 30 h 78"/>
                <a:gd name="T14" fmla="*/ 55 w 966"/>
                <a:gd name="T15" fmla="*/ 32 h 78"/>
                <a:gd name="T16" fmla="*/ 71 w 966"/>
                <a:gd name="T17" fmla="*/ 34 h 78"/>
                <a:gd name="T18" fmla="*/ 88 w 966"/>
                <a:gd name="T19" fmla="*/ 35 h 78"/>
                <a:gd name="T20" fmla="*/ 107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9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9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6 w 966"/>
                <a:gd name="T43" fmla="*/ 35 h 78"/>
                <a:gd name="T44" fmla="*/ 413 w 966"/>
                <a:gd name="T45" fmla="*/ 34 h 78"/>
                <a:gd name="T46" fmla="*/ 428 w 966"/>
                <a:gd name="T47" fmla="*/ 32 h 78"/>
                <a:gd name="T48" fmla="*/ 442 w 966"/>
                <a:gd name="T49" fmla="*/ 30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6 h 78"/>
                <a:gd name="T56" fmla="*/ 479 w 966"/>
                <a:gd name="T57" fmla="*/ 24 h 78"/>
                <a:gd name="T58" fmla="*/ 482 w 966"/>
                <a:gd name="T59" fmla="*/ 22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3 h 78"/>
                <a:gd name="T70" fmla="*/ 454 w 966"/>
                <a:gd name="T71" fmla="*/ 11 h 78"/>
                <a:gd name="T72" fmla="*/ 442 w 966"/>
                <a:gd name="T73" fmla="*/ 9 h 78"/>
                <a:gd name="T74" fmla="*/ 428 w 966"/>
                <a:gd name="T75" fmla="*/ 8 h 78"/>
                <a:gd name="T76" fmla="*/ 413 w 966"/>
                <a:gd name="T77" fmla="*/ 6 h 78"/>
                <a:gd name="T78" fmla="*/ 396 w 966"/>
                <a:gd name="T79" fmla="*/ 5 h 78"/>
                <a:gd name="T80" fmla="*/ 377 w 966"/>
                <a:gd name="T81" fmla="*/ 4 h 78"/>
                <a:gd name="T82" fmla="*/ 357 w 966"/>
                <a:gd name="T83" fmla="*/ 3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3 h 78"/>
                <a:gd name="T100" fmla="*/ 107 w 966"/>
                <a:gd name="T101" fmla="*/ 4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8 h 78"/>
                <a:gd name="T108" fmla="*/ 42 w 966"/>
                <a:gd name="T109" fmla="*/ 9 h 78"/>
                <a:gd name="T110" fmla="*/ 30 w 966"/>
                <a:gd name="T111" fmla="*/ 11 h 78"/>
                <a:gd name="T112" fmla="*/ 20 w 966"/>
                <a:gd name="T113" fmla="*/ 13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3"/>
                  </a:lnTo>
                  <a:lnTo>
                    <a:pt x="9" y="47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3" y="60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3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1" y="69"/>
                  </a:lnTo>
                  <a:lnTo>
                    <a:pt x="825" y="67"/>
                  </a:lnTo>
                  <a:lnTo>
                    <a:pt x="856" y="64"/>
                  </a:lnTo>
                  <a:lnTo>
                    <a:pt x="884" y="60"/>
                  </a:lnTo>
                  <a:lnTo>
                    <a:pt x="908" y="57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7"/>
                  </a:lnTo>
                  <a:lnTo>
                    <a:pt x="964" y="43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41" name="Freeform 24"/>
            <p:cNvSpPr>
              <a:spLocks/>
            </p:cNvSpPr>
            <p:nvPr/>
          </p:nvSpPr>
          <p:spPr bwMode="auto">
            <a:xfrm>
              <a:off x="2637" y="3343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7 w 966"/>
                <a:gd name="T11" fmla="*/ 4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3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50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4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4 h 313"/>
                <a:gd name="T74" fmla="*/ 396 w 966"/>
                <a:gd name="T75" fmla="*/ 152 h 313"/>
                <a:gd name="T76" fmla="*/ 413 w 966"/>
                <a:gd name="T77" fmla="*/ 151 h 313"/>
                <a:gd name="T78" fmla="*/ 428 w 966"/>
                <a:gd name="T79" fmla="*/ 150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3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8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4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9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3"/>
                  </a:lnTo>
                  <a:lnTo>
                    <a:pt x="213" y="307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7"/>
                  </a:lnTo>
                  <a:lnTo>
                    <a:pt x="791" y="303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42" name="Freeform 25"/>
            <p:cNvSpPr>
              <a:spLocks/>
            </p:cNvSpPr>
            <p:nvPr/>
          </p:nvSpPr>
          <p:spPr bwMode="auto">
            <a:xfrm>
              <a:off x="2637" y="3363"/>
              <a:ext cx="483" cy="19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7 h 39"/>
                <a:gd name="T10" fmla="*/ 30 w 966"/>
                <a:gd name="T11" fmla="*/ 9 h 39"/>
                <a:gd name="T12" fmla="*/ 42 w 966"/>
                <a:gd name="T13" fmla="*/ 10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7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19 h 39"/>
                <a:gd name="T30" fmla="*/ 242 w 966"/>
                <a:gd name="T31" fmla="*/ 19 h 39"/>
                <a:gd name="T32" fmla="*/ 290 w 966"/>
                <a:gd name="T33" fmla="*/ 19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6 w 966"/>
                <a:gd name="T43" fmla="*/ 15 h 39"/>
                <a:gd name="T44" fmla="*/ 413 w 966"/>
                <a:gd name="T45" fmla="*/ 14 h 39"/>
                <a:gd name="T46" fmla="*/ 428 w 966"/>
                <a:gd name="T47" fmla="*/ 12 h 39"/>
                <a:gd name="T48" fmla="*/ 442 w 966"/>
                <a:gd name="T49" fmla="*/ 10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4"/>
                  </a:lnTo>
                  <a:lnTo>
                    <a:pt x="9" y="8"/>
                  </a:lnTo>
                  <a:lnTo>
                    <a:pt x="22" y="12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5"/>
                  </a:lnTo>
                  <a:lnTo>
                    <a:pt x="141" y="28"/>
                  </a:lnTo>
                  <a:lnTo>
                    <a:pt x="176" y="30"/>
                  </a:lnTo>
                  <a:lnTo>
                    <a:pt x="213" y="33"/>
                  </a:lnTo>
                  <a:lnTo>
                    <a:pt x="253" y="35"/>
                  </a:lnTo>
                  <a:lnTo>
                    <a:pt x="295" y="36"/>
                  </a:lnTo>
                  <a:lnTo>
                    <a:pt x="339" y="38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8"/>
                  </a:lnTo>
                  <a:lnTo>
                    <a:pt x="672" y="36"/>
                  </a:lnTo>
                  <a:lnTo>
                    <a:pt x="714" y="35"/>
                  </a:lnTo>
                  <a:lnTo>
                    <a:pt x="754" y="33"/>
                  </a:lnTo>
                  <a:lnTo>
                    <a:pt x="791" y="30"/>
                  </a:lnTo>
                  <a:lnTo>
                    <a:pt x="825" y="28"/>
                  </a:lnTo>
                  <a:lnTo>
                    <a:pt x="856" y="25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5"/>
                  </a:lnTo>
                  <a:lnTo>
                    <a:pt x="944" y="12"/>
                  </a:lnTo>
                  <a:lnTo>
                    <a:pt x="957" y="8"/>
                  </a:lnTo>
                  <a:lnTo>
                    <a:pt x="964" y="4"/>
                  </a:lnTo>
                  <a:lnTo>
                    <a:pt x="966" y="0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43" name="Group 26"/>
          <p:cNvGrpSpPr>
            <a:grpSpLocks/>
          </p:cNvGrpSpPr>
          <p:nvPr/>
        </p:nvGrpSpPr>
        <p:grpSpPr bwMode="auto">
          <a:xfrm>
            <a:off x="2560028" y="3669185"/>
            <a:ext cx="401515" cy="104775"/>
            <a:chOff x="2637" y="3226"/>
            <a:chExt cx="483" cy="156"/>
          </a:xfrm>
        </p:grpSpPr>
        <p:sp>
          <p:nvSpPr>
            <p:cNvPr id="144" name="Freeform 27"/>
            <p:cNvSpPr>
              <a:spLocks/>
            </p:cNvSpPr>
            <p:nvPr/>
          </p:nvSpPr>
          <p:spPr bwMode="auto">
            <a:xfrm>
              <a:off x="2637" y="3226"/>
              <a:ext cx="483" cy="156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0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5 h 313"/>
                <a:gd name="T28" fmla="*/ 1 w 966"/>
                <a:gd name="T29" fmla="*/ 18 h 313"/>
                <a:gd name="T30" fmla="*/ 0 w 966"/>
                <a:gd name="T31" fmla="*/ 19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7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6 h 313"/>
                <a:gd name="T62" fmla="*/ 242 w 966"/>
                <a:gd name="T63" fmla="*/ 156 h 313"/>
                <a:gd name="T64" fmla="*/ 290 w 966"/>
                <a:gd name="T65" fmla="*/ 156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8 w 966"/>
                <a:gd name="T79" fmla="*/ 149 h 313"/>
                <a:gd name="T80" fmla="*/ 442 w 966"/>
                <a:gd name="T81" fmla="*/ 147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19 h 313"/>
                <a:gd name="T96" fmla="*/ 482 w 966"/>
                <a:gd name="T97" fmla="*/ 18 h 313"/>
                <a:gd name="T98" fmla="*/ 479 w 966"/>
                <a:gd name="T99" fmla="*/ 15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0 h 313"/>
                <a:gd name="T106" fmla="*/ 442 w 966"/>
                <a:gd name="T107" fmla="*/ 9 h 313"/>
                <a:gd name="T108" fmla="*/ 428 w 966"/>
                <a:gd name="T109" fmla="*/ 7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3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1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45" name="Freeform 28"/>
            <p:cNvSpPr>
              <a:spLocks/>
            </p:cNvSpPr>
            <p:nvPr/>
          </p:nvSpPr>
          <p:spPr bwMode="auto">
            <a:xfrm>
              <a:off x="2637" y="3226"/>
              <a:ext cx="483" cy="39"/>
            </a:xfrm>
            <a:custGeom>
              <a:avLst/>
              <a:gdLst>
                <a:gd name="T0" fmla="*/ 0 w 966"/>
                <a:gd name="T1" fmla="*/ 19 h 79"/>
                <a:gd name="T2" fmla="*/ 1 w 966"/>
                <a:gd name="T3" fmla="*/ 21 h 79"/>
                <a:gd name="T4" fmla="*/ 5 w 966"/>
                <a:gd name="T5" fmla="*/ 24 h 79"/>
                <a:gd name="T6" fmla="*/ 11 w 966"/>
                <a:gd name="T7" fmla="*/ 25 h 79"/>
                <a:gd name="T8" fmla="*/ 20 w 966"/>
                <a:gd name="T9" fmla="*/ 27 h 79"/>
                <a:gd name="T10" fmla="*/ 30 w 966"/>
                <a:gd name="T11" fmla="*/ 28 h 79"/>
                <a:gd name="T12" fmla="*/ 42 w 966"/>
                <a:gd name="T13" fmla="*/ 30 h 79"/>
                <a:gd name="T14" fmla="*/ 55 w 966"/>
                <a:gd name="T15" fmla="*/ 32 h 79"/>
                <a:gd name="T16" fmla="*/ 71 w 966"/>
                <a:gd name="T17" fmla="*/ 33 h 79"/>
                <a:gd name="T18" fmla="*/ 88 w 966"/>
                <a:gd name="T19" fmla="*/ 34 h 79"/>
                <a:gd name="T20" fmla="*/ 107 w 966"/>
                <a:gd name="T21" fmla="*/ 36 h 79"/>
                <a:gd name="T22" fmla="*/ 127 w 966"/>
                <a:gd name="T23" fmla="*/ 37 h 79"/>
                <a:gd name="T24" fmla="*/ 148 w 966"/>
                <a:gd name="T25" fmla="*/ 37 h 79"/>
                <a:gd name="T26" fmla="*/ 170 w 966"/>
                <a:gd name="T27" fmla="*/ 38 h 79"/>
                <a:gd name="T28" fmla="*/ 193 w 966"/>
                <a:gd name="T29" fmla="*/ 39 h 79"/>
                <a:gd name="T30" fmla="*/ 242 w 966"/>
                <a:gd name="T31" fmla="*/ 39 h 79"/>
                <a:gd name="T32" fmla="*/ 290 w 966"/>
                <a:gd name="T33" fmla="*/ 39 h 79"/>
                <a:gd name="T34" fmla="*/ 314 w 966"/>
                <a:gd name="T35" fmla="*/ 38 h 79"/>
                <a:gd name="T36" fmla="*/ 336 w 966"/>
                <a:gd name="T37" fmla="*/ 37 h 79"/>
                <a:gd name="T38" fmla="*/ 357 w 966"/>
                <a:gd name="T39" fmla="*/ 37 h 79"/>
                <a:gd name="T40" fmla="*/ 377 w 966"/>
                <a:gd name="T41" fmla="*/ 36 h 79"/>
                <a:gd name="T42" fmla="*/ 396 w 966"/>
                <a:gd name="T43" fmla="*/ 34 h 79"/>
                <a:gd name="T44" fmla="*/ 413 w 966"/>
                <a:gd name="T45" fmla="*/ 33 h 79"/>
                <a:gd name="T46" fmla="*/ 428 w 966"/>
                <a:gd name="T47" fmla="*/ 32 h 79"/>
                <a:gd name="T48" fmla="*/ 442 w 966"/>
                <a:gd name="T49" fmla="*/ 30 h 79"/>
                <a:gd name="T50" fmla="*/ 454 w 966"/>
                <a:gd name="T51" fmla="*/ 28 h 79"/>
                <a:gd name="T52" fmla="*/ 464 w 966"/>
                <a:gd name="T53" fmla="*/ 27 h 79"/>
                <a:gd name="T54" fmla="*/ 472 w 966"/>
                <a:gd name="T55" fmla="*/ 25 h 79"/>
                <a:gd name="T56" fmla="*/ 479 w 966"/>
                <a:gd name="T57" fmla="*/ 24 h 79"/>
                <a:gd name="T58" fmla="*/ 482 w 966"/>
                <a:gd name="T59" fmla="*/ 21 h 79"/>
                <a:gd name="T60" fmla="*/ 483 w 966"/>
                <a:gd name="T61" fmla="*/ 19 h 79"/>
                <a:gd name="T62" fmla="*/ 482 w 966"/>
                <a:gd name="T63" fmla="*/ 18 h 79"/>
                <a:gd name="T64" fmla="*/ 479 w 966"/>
                <a:gd name="T65" fmla="*/ 15 h 79"/>
                <a:gd name="T66" fmla="*/ 472 w 966"/>
                <a:gd name="T67" fmla="*/ 14 h 79"/>
                <a:gd name="T68" fmla="*/ 464 w 966"/>
                <a:gd name="T69" fmla="*/ 12 h 79"/>
                <a:gd name="T70" fmla="*/ 454 w 966"/>
                <a:gd name="T71" fmla="*/ 10 h 79"/>
                <a:gd name="T72" fmla="*/ 442 w 966"/>
                <a:gd name="T73" fmla="*/ 9 h 79"/>
                <a:gd name="T74" fmla="*/ 428 w 966"/>
                <a:gd name="T75" fmla="*/ 7 h 79"/>
                <a:gd name="T76" fmla="*/ 413 w 966"/>
                <a:gd name="T77" fmla="*/ 6 h 79"/>
                <a:gd name="T78" fmla="*/ 396 w 966"/>
                <a:gd name="T79" fmla="*/ 5 h 79"/>
                <a:gd name="T80" fmla="*/ 377 w 966"/>
                <a:gd name="T81" fmla="*/ 3 h 79"/>
                <a:gd name="T82" fmla="*/ 357 w 966"/>
                <a:gd name="T83" fmla="*/ 2 h 79"/>
                <a:gd name="T84" fmla="*/ 336 w 966"/>
                <a:gd name="T85" fmla="*/ 2 h 79"/>
                <a:gd name="T86" fmla="*/ 314 w 966"/>
                <a:gd name="T87" fmla="*/ 1 h 79"/>
                <a:gd name="T88" fmla="*/ 290 w 966"/>
                <a:gd name="T89" fmla="*/ 1 h 79"/>
                <a:gd name="T90" fmla="*/ 242 w 966"/>
                <a:gd name="T91" fmla="*/ 0 h 79"/>
                <a:gd name="T92" fmla="*/ 193 w 966"/>
                <a:gd name="T93" fmla="*/ 1 h 79"/>
                <a:gd name="T94" fmla="*/ 170 w 966"/>
                <a:gd name="T95" fmla="*/ 1 h 79"/>
                <a:gd name="T96" fmla="*/ 148 w 966"/>
                <a:gd name="T97" fmla="*/ 2 h 79"/>
                <a:gd name="T98" fmla="*/ 127 w 966"/>
                <a:gd name="T99" fmla="*/ 2 h 79"/>
                <a:gd name="T100" fmla="*/ 107 w 966"/>
                <a:gd name="T101" fmla="*/ 3 h 79"/>
                <a:gd name="T102" fmla="*/ 88 w 966"/>
                <a:gd name="T103" fmla="*/ 5 h 79"/>
                <a:gd name="T104" fmla="*/ 71 w 966"/>
                <a:gd name="T105" fmla="*/ 6 h 79"/>
                <a:gd name="T106" fmla="*/ 55 w 966"/>
                <a:gd name="T107" fmla="*/ 7 h 79"/>
                <a:gd name="T108" fmla="*/ 42 w 966"/>
                <a:gd name="T109" fmla="*/ 9 h 79"/>
                <a:gd name="T110" fmla="*/ 30 w 966"/>
                <a:gd name="T111" fmla="*/ 10 h 79"/>
                <a:gd name="T112" fmla="*/ 20 w 966"/>
                <a:gd name="T113" fmla="*/ 12 h 79"/>
                <a:gd name="T114" fmla="*/ 11 w 966"/>
                <a:gd name="T115" fmla="*/ 14 h 79"/>
                <a:gd name="T116" fmla="*/ 5 w 966"/>
                <a:gd name="T117" fmla="*/ 15 h 79"/>
                <a:gd name="T118" fmla="*/ 1 w 966"/>
                <a:gd name="T119" fmla="*/ 18 h 79"/>
                <a:gd name="T120" fmla="*/ 0 w 966"/>
                <a:gd name="T121" fmla="*/ 19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9">
                  <a:moveTo>
                    <a:pt x="0" y="39"/>
                  </a:moveTo>
                  <a:lnTo>
                    <a:pt x="2" y="43"/>
                  </a:lnTo>
                  <a:lnTo>
                    <a:pt x="9" y="48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3" y="61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3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9"/>
                  </a:lnTo>
                  <a:lnTo>
                    <a:pt x="483" y="79"/>
                  </a:lnTo>
                  <a:lnTo>
                    <a:pt x="580" y="79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1" y="69"/>
                  </a:lnTo>
                  <a:lnTo>
                    <a:pt x="825" y="67"/>
                  </a:lnTo>
                  <a:lnTo>
                    <a:pt x="856" y="64"/>
                  </a:lnTo>
                  <a:lnTo>
                    <a:pt x="884" y="61"/>
                  </a:lnTo>
                  <a:lnTo>
                    <a:pt x="908" y="57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8"/>
                  </a:lnTo>
                  <a:lnTo>
                    <a:pt x="964" y="43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46" name="Freeform 29"/>
            <p:cNvSpPr>
              <a:spLocks/>
            </p:cNvSpPr>
            <p:nvPr/>
          </p:nvSpPr>
          <p:spPr bwMode="auto">
            <a:xfrm>
              <a:off x="2637" y="3226"/>
              <a:ext cx="483" cy="156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0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5 h 313"/>
                <a:gd name="T28" fmla="*/ 1 w 966"/>
                <a:gd name="T29" fmla="*/ 18 h 313"/>
                <a:gd name="T30" fmla="*/ 0 w 966"/>
                <a:gd name="T31" fmla="*/ 19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7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6 h 313"/>
                <a:gd name="T62" fmla="*/ 242 w 966"/>
                <a:gd name="T63" fmla="*/ 156 h 313"/>
                <a:gd name="T64" fmla="*/ 290 w 966"/>
                <a:gd name="T65" fmla="*/ 156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8 w 966"/>
                <a:gd name="T79" fmla="*/ 149 h 313"/>
                <a:gd name="T80" fmla="*/ 442 w 966"/>
                <a:gd name="T81" fmla="*/ 147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19 h 313"/>
                <a:gd name="T96" fmla="*/ 482 w 966"/>
                <a:gd name="T97" fmla="*/ 18 h 313"/>
                <a:gd name="T98" fmla="*/ 479 w 966"/>
                <a:gd name="T99" fmla="*/ 15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0 h 313"/>
                <a:gd name="T106" fmla="*/ 442 w 966"/>
                <a:gd name="T107" fmla="*/ 9 h 313"/>
                <a:gd name="T108" fmla="*/ 428 w 966"/>
                <a:gd name="T109" fmla="*/ 7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3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1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47" name="Freeform 30"/>
            <p:cNvSpPr>
              <a:spLocks/>
            </p:cNvSpPr>
            <p:nvPr/>
          </p:nvSpPr>
          <p:spPr bwMode="auto">
            <a:xfrm>
              <a:off x="2637" y="3245"/>
              <a:ext cx="483" cy="20"/>
            </a:xfrm>
            <a:custGeom>
              <a:avLst/>
              <a:gdLst>
                <a:gd name="T0" fmla="*/ 0 w 966"/>
                <a:gd name="T1" fmla="*/ 0 h 40"/>
                <a:gd name="T2" fmla="*/ 1 w 966"/>
                <a:gd name="T3" fmla="*/ 2 h 40"/>
                <a:gd name="T4" fmla="*/ 5 w 966"/>
                <a:gd name="T5" fmla="*/ 5 h 40"/>
                <a:gd name="T6" fmla="*/ 11 w 966"/>
                <a:gd name="T7" fmla="*/ 6 h 40"/>
                <a:gd name="T8" fmla="*/ 20 w 966"/>
                <a:gd name="T9" fmla="*/ 8 h 40"/>
                <a:gd name="T10" fmla="*/ 30 w 966"/>
                <a:gd name="T11" fmla="*/ 9 h 40"/>
                <a:gd name="T12" fmla="*/ 42 w 966"/>
                <a:gd name="T13" fmla="*/ 11 h 40"/>
                <a:gd name="T14" fmla="*/ 55 w 966"/>
                <a:gd name="T15" fmla="*/ 13 h 40"/>
                <a:gd name="T16" fmla="*/ 71 w 966"/>
                <a:gd name="T17" fmla="*/ 14 h 40"/>
                <a:gd name="T18" fmla="*/ 88 w 966"/>
                <a:gd name="T19" fmla="*/ 15 h 40"/>
                <a:gd name="T20" fmla="*/ 107 w 966"/>
                <a:gd name="T21" fmla="*/ 17 h 40"/>
                <a:gd name="T22" fmla="*/ 127 w 966"/>
                <a:gd name="T23" fmla="*/ 18 h 40"/>
                <a:gd name="T24" fmla="*/ 148 w 966"/>
                <a:gd name="T25" fmla="*/ 18 h 40"/>
                <a:gd name="T26" fmla="*/ 170 w 966"/>
                <a:gd name="T27" fmla="*/ 19 h 40"/>
                <a:gd name="T28" fmla="*/ 193 w 966"/>
                <a:gd name="T29" fmla="*/ 20 h 40"/>
                <a:gd name="T30" fmla="*/ 242 w 966"/>
                <a:gd name="T31" fmla="*/ 20 h 40"/>
                <a:gd name="T32" fmla="*/ 290 w 966"/>
                <a:gd name="T33" fmla="*/ 20 h 40"/>
                <a:gd name="T34" fmla="*/ 314 w 966"/>
                <a:gd name="T35" fmla="*/ 19 h 40"/>
                <a:gd name="T36" fmla="*/ 336 w 966"/>
                <a:gd name="T37" fmla="*/ 18 h 40"/>
                <a:gd name="T38" fmla="*/ 357 w 966"/>
                <a:gd name="T39" fmla="*/ 18 h 40"/>
                <a:gd name="T40" fmla="*/ 377 w 966"/>
                <a:gd name="T41" fmla="*/ 17 h 40"/>
                <a:gd name="T42" fmla="*/ 396 w 966"/>
                <a:gd name="T43" fmla="*/ 15 h 40"/>
                <a:gd name="T44" fmla="*/ 413 w 966"/>
                <a:gd name="T45" fmla="*/ 14 h 40"/>
                <a:gd name="T46" fmla="*/ 428 w 966"/>
                <a:gd name="T47" fmla="*/ 13 h 40"/>
                <a:gd name="T48" fmla="*/ 442 w 966"/>
                <a:gd name="T49" fmla="*/ 11 h 40"/>
                <a:gd name="T50" fmla="*/ 454 w 966"/>
                <a:gd name="T51" fmla="*/ 9 h 40"/>
                <a:gd name="T52" fmla="*/ 464 w 966"/>
                <a:gd name="T53" fmla="*/ 8 h 40"/>
                <a:gd name="T54" fmla="*/ 472 w 966"/>
                <a:gd name="T55" fmla="*/ 6 h 40"/>
                <a:gd name="T56" fmla="*/ 479 w 966"/>
                <a:gd name="T57" fmla="*/ 5 h 40"/>
                <a:gd name="T58" fmla="*/ 482 w 966"/>
                <a:gd name="T59" fmla="*/ 2 h 40"/>
                <a:gd name="T60" fmla="*/ 483 w 966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40">
                  <a:moveTo>
                    <a:pt x="0" y="0"/>
                  </a:moveTo>
                  <a:lnTo>
                    <a:pt x="2" y="4"/>
                  </a:lnTo>
                  <a:lnTo>
                    <a:pt x="9" y="9"/>
                  </a:lnTo>
                  <a:lnTo>
                    <a:pt x="22" y="12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3" y="22"/>
                  </a:lnTo>
                  <a:lnTo>
                    <a:pt x="110" y="25"/>
                  </a:lnTo>
                  <a:lnTo>
                    <a:pt x="141" y="28"/>
                  </a:lnTo>
                  <a:lnTo>
                    <a:pt x="176" y="30"/>
                  </a:lnTo>
                  <a:lnTo>
                    <a:pt x="213" y="33"/>
                  </a:lnTo>
                  <a:lnTo>
                    <a:pt x="253" y="35"/>
                  </a:lnTo>
                  <a:lnTo>
                    <a:pt x="295" y="36"/>
                  </a:lnTo>
                  <a:lnTo>
                    <a:pt x="339" y="38"/>
                  </a:lnTo>
                  <a:lnTo>
                    <a:pt x="386" y="40"/>
                  </a:lnTo>
                  <a:lnTo>
                    <a:pt x="483" y="40"/>
                  </a:lnTo>
                  <a:lnTo>
                    <a:pt x="580" y="40"/>
                  </a:lnTo>
                  <a:lnTo>
                    <a:pt x="628" y="38"/>
                  </a:lnTo>
                  <a:lnTo>
                    <a:pt x="672" y="36"/>
                  </a:lnTo>
                  <a:lnTo>
                    <a:pt x="714" y="35"/>
                  </a:lnTo>
                  <a:lnTo>
                    <a:pt x="754" y="33"/>
                  </a:lnTo>
                  <a:lnTo>
                    <a:pt x="791" y="30"/>
                  </a:lnTo>
                  <a:lnTo>
                    <a:pt x="825" y="28"/>
                  </a:lnTo>
                  <a:lnTo>
                    <a:pt x="856" y="25"/>
                  </a:lnTo>
                  <a:lnTo>
                    <a:pt x="884" y="22"/>
                  </a:lnTo>
                  <a:lnTo>
                    <a:pt x="908" y="18"/>
                  </a:lnTo>
                  <a:lnTo>
                    <a:pt x="928" y="15"/>
                  </a:lnTo>
                  <a:lnTo>
                    <a:pt x="944" y="12"/>
                  </a:lnTo>
                  <a:lnTo>
                    <a:pt x="957" y="9"/>
                  </a:lnTo>
                  <a:lnTo>
                    <a:pt x="964" y="4"/>
                  </a:lnTo>
                  <a:lnTo>
                    <a:pt x="966" y="0"/>
                  </a:lnTo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48" name="Group 31"/>
          <p:cNvGrpSpPr>
            <a:grpSpLocks/>
          </p:cNvGrpSpPr>
          <p:nvPr/>
        </p:nvGrpSpPr>
        <p:grpSpPr bwMode="auto">
          <a:xfrm>
            <a:off x="2560028" y="3615210"/>
            <a:ext cx="401515" cy="106363"/>
            <a:chOff x="2637" y="3108"/>
            <a:chExt cx="483" cy="157"/>
          </a:xfrm>
        </p:grpSpPr>
        <p:sp>
          <p:nvSpPr>
            <p:cNvPr id="149" name="Freeform 32"/>
            <p:cNvSpPr>
              <a:spLocks/>
            </p:cNvSpPr>
            <p:nvPr/>
          </p:nvSpPr>
          <p:spPr bwMode="auto">
            <a:xfrm>
              <a:off x="2637" y="3108"/>
              <a:ext cx="483" cy="157"/>
            </a:xfrm>
            <a:custGeom>
              <a:avLst/>
              <a:gdLst>
                <a:gd name="T0" fmla="*/ 242 w 966"/>
                <a:gd name="T1" fmla="*/ 0 h 314"/>
                <a:gd name="T2" fmla="*/ 193 w 966"/>
                <a:gd name="T3" fmla="*/ 1 h 314"/>
                <a:gd name="T4" fmla="*/ 170 w 966"/>
                <a:gd name="T5" fmla="*/ 1 h 314"/>
                <a:gd name="T6" fmla="*/ 148 w 966"/>
                <a:gd name="T7" fmla="*/ 2 h 314"/>
                <a:gd name="T8" fmla="*/ 127 w 966"/>
                <a:gd name="T9" fmla="*/ 3 h 314"/>
                <a:gd name="T10" fmla="*/ 107 w 966"/>
                <a:gd name="T11" fmla="*/ 4 h 314"/>
                <a:gd name="T12" fmla="*/ 88 w 966"/>
                <a:gd name="T13" fmla="*/ 5 h 314"/>
                <a:gd name="T14" fmla="*/ 71 w 966"/>
                <a:gd name="T15" fmla="*/ 6 h 314"/>
                <a:gd name="T16" fmla="*/ 55 w 966"/>
                <a:gd name="T17" fmla="*/ 8 h 314"/>
                <a:gd name="T18" fmla="*/ 42 w 966"/>
                <a:gd name="T19" fmla="*/ 9 h 314"/>
                <a:gd name="T20" fmla="*/ 30 w 966"/>
                <a:gd name="T21" fmla="*/ 11 h 314"/>
                <a:gd name="T22" fmla="*/ 20 w 966"/>
                <a:gd name="T23" fmla="*/ 13 h 314"/>
                <a:gd name="T24" fmla="*/ 11 w 966"/>
                <a:gd name="T25" fmla="*/ 14 h 314"/>
                <a:gd name="T26" fmla="*/ 5 w 966"/>
                <a:gd name="T27" fmla="*/ 16 h 314"/>
                <a:gd name="T28" fmla="*/ 1 w 966"/>
                <a:gd name="T29" fmla="*/ 18 h 314"/>
                <a:gd name="T30" fmla="*/ 0 w 966"/>
                <a:gd name="T31" fmla="*/ 20 h 314"/>
                <a:gd name="T32" fmla="*/ 0 w 966"/>
                <a:gd name="T33" fmla="*/ 137 h 314"/>
                <a:gd name="T34" fmla="*/ 1 w 966"/>
                <a:gd name="T35" fmla="*/ 139 h 314"/>
                <a:gd name="T36" fmla="*/ 5 w 966"/>
                <a:gd name="T37" fmla="*/ 142 h 314"/>
                <a:gd name="T38" fmla="*/ 11 w 966"/>
                <a:gd name="T39" fmla="*/ 143 h 314"/>
                <a:gd name="T40" fmla="*/ 20 w 966"/>
                <a:gd name="T41" fmla="*/ 145 h 314"/>
                <a:gd name="T42" fmla="*/ 30 w 966"/>
                <a:gd name="T43" fmla="*/ 146 h 314"/>
                <a:gd name="T44" fmla="*/ 42 w 966"/>
                <a:gd name="T45" fmla="*/ 148 h 314"/>
                <a:gd name="T46" fmla="*/ 55 w 966"/>
                <a:gd name="T47" fmla="*/ 150 h 314"/>
                <a:gd name="T48" fmla="*/ 71 w 966"/>
                <a:gd name="T49" fmla="*/ 151 h 314"/>
                <a:gd name="T50" fmla="*/ 88 w 966"/>
                <a:gd name="T51" fmla="*/ 152 h 314"/>
                <a:gd name="T52" fmla="*/ 107 w 966"/>
                <a:gd name="T53" fmla="*/ 154 h 314"/>
                <a:gd name="T54" fmla="*/ 127 w 966"/>
                <a:gd name="T55" fmla="*/ 155 h 314"/>
                <a:gd name="T56" fmla="*/ 148 w 966"/>
                <a:gd name="T57" fmla="*/ 155 h 314"/>
                <a:gd name="T58" fmla="*/ 170 w 966"/>
                <a:gd name="T59" fmla="*/ 156 h 314"/>
                <a:gd name="T60" fmla="*/ 193 w 966"/>
                <a:gd name="T61" fmla="*/ 157 h 314"/>
                <a:gd name="T62" fmla="*/ 242 w 966"/>
                <a:gd name="T63" fmla="*/ 157 h 314"/>
                <a:gd name="T64" fmla="*/ 290 w 966"/>
                <a:gd name="T65" fmla="*/ 157 h 314"/>
                <a:gd name="T66" fmla="*/ 314 w 966"/>
                <a:gd name="T67" fmla="*/ 156 h 314"/>
                <a:gd name="T68" fmla="*/ 336 w 966"/>
                <a:gd name="T69" fmla="*/ 155 h 314"/>
                <a:gd name="T70" fmla="*/ 357 w 966"/>
                <a:gd name="T71" fmla="*/ 155 h 314"/>
                <a:gd name="T72" fmla="*/ 377 w 966"/>
                <a:gd name="T73" fmla="*/ 154 h 314"/>
                <a:gd name="T74" fmla="*/ 396 w 966"/>
                <a:gd name="T75" fmla="*/ 152 h 314"/>
                <a:gd name="T76" fmla="*/ 413 w 966"/>
                <a:gd name="T77" fmla="*/ 151 h 314"/>
                <a:gd name="T78" fmla="*/ 428 w 966"/>
                <a:gd name="T79" fmla="*/ 150 h 314"/>
                <a:gd name="T80" fmla="*/ 442 w 966"/>
                <a:gd name="T81" fmla="*/ 148 h 314"/>
                <a:gd name="T82" fmla="*/ 454 w 966"/>
                <a:gd name="T83" fmla="*/ 146 h 314"/>
                <a:gd name="T84" fmla="*/ 464 w 966"/>
                <a:gd name="T85" fmla="*/ 145 h 314"/>
                <a:gd name="T86" fmla="*/ 472 w 966"/>
                <a:gd name="T87" fmla="*/ 143 h 314"/>
                <a:gd name="T88" fmla="*/ 479 w 966"/>
                <a:gd name="T89" fmla="*/ 142 h 314"/>
                <a:gd name="T90" fmla="*/ 482 w 966"/>
                <a:gd name="T91" fmla="*/ 139 h 314"/>
                <a:gd name="T92" fmla="*/ 483 w 966"/>
                <a:gd name="T93" fmla="*/ 137 h 314"/>
                <a:gd name="T94" fmla="*/ 483 w 966"/>
                <a:gd name="T95" fmla="*/ 20 h 314"/>
                <a:gd name="T96" fmla="*/ 482 w 966"/>
                <a:gd name="T97" fmla="*/ 18 h 314"/>
                <a:gd name="T98" fmla="*/ 479 w 966"/>
                <a:gd name="T99" fmla="*/ 16 h 314"/>
                <a:gd name="T100" fmla="*/ 472 w 966"/>
                <a:gd name="T101" fmla="*/ 14 h 314"/>
                <a:gd name="T102" fmla="*/ 464 w 966"/>
                <a:gd name="T103" fmla="*/ 13 h 314"/>
                <a:gd name="T104" fmla="*/ 454 w 966"/>
                <a:gd name="T105" fmla="*/ 11 h 314"/>
                <a:gd name="T106" fmla="*/ 442 w 966"/>
                <a:gd name="T107" fmla="*/ 9 h 314"/>
                <a:gd name="T108" fmla="*/ 428 w 966"/>
                <a:gd name="T109" fmla="*/ 8 h 314"/>
                <a:gd name="T110" fmla="*/ 413 w 966"/>
                <a:gd name="T111" fmla="*/ 6 h 314"/>
                <a:gd name="T112" fmla="*/ 396 w 966"/>
                <a:gd name="T113" fmla="*/ 5 h 314"/>
                <a:gd name="T114" fmla="*/ 377 w 966"/>
                <a:gd name="T115" fmla="*/ 4 h 314"/>
                <a:gd name="T116" fmla="*/ 357 w 966"/>
                <a:gd name="T117" fmla="*/ 3 h 314"/>
                <a:gd name="T118" fmla="*/ 336 w 966"/>
                <a:gd name="T119" fmla="*/ 2 h 314"/>
                <a:gd name="T120" fmla="*/ 314 w 966"/>
                <a:gd name="T121" fmla="*/ 1 h 314"/>
                <a:gd name="T122" fmla="*/ 290 w 966"/>
                <a:gd name="T123" fmla="*/ 1 h 314"/>
                <a:gd name="T124" fmla="*/ 242 w 966"/>
                <a:gd name="T125" fmla="*/ 0 h 3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4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3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6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3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4"/>
                  </a:lnTo>
                  <a:lnTo>
                    <a:pt x="483" y="314"/>
                  </a:lnTo>
                  <a:lnTo>
                    <a:pt x="580" y="314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1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6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3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50" name="Freeform 33"/>
            <p:cNvSpPr>
              <a:spLocks/>
            </p:cNvSpPr>
            <p:nvPr/>
          </p:nvSpPr>
          <p:spPr bwMode="auto">
            <a:xfrm>
              <a:off x="2637" y="3108"/>
              <a:ext cx="483" cy="39"/>
            </a:xfrm>
            <a:custGeom>
              <a:avLst/>
              <a:gdLst>
                <a:gd name="T0" fmla="*/ 0 w 966"/>
                <a:gd name="T1" fmla="*/ 20 h 79"/>
                <a:gd name="T2" fmla="*/ 1 w 966"/>
                <a:gd name="T3" fmla="*/ 21 h 79"/>
                <a:gd name="T4" fmla="*/ 5 w 966"/>
                <a:gd name="T5" fmla="*/ 24 h 79"/>
                <a:gd name="T6" fmla="*/ 11 w 966"/>
                <a:gd name="T7" fmla="*/ 25 h 79"/>
                <a:gd name="T8" fmla="*/ 20 w 966"/>
                <a:gd name="T9" fmla="*/ 27 h 79"/>
                <a:gd name="T10" fmla="*/ 30 w 966"/>
                <a:gd name="T11" fmla="*/ 29 h 79"/>
                <a:gd name="T12" fmla="*/ 42 w 966"/>
                <a:gd name="T13" fmla="*/ 30 h 79"/>
                <a:gd name="T14" fmla="*/ 55 w 966"/>
                <a:gd name="T15" fmla="*/ 32 h 79"/>
                <a:gd name="T16" fmla="*/ 71 w 966"/>
                <a:gd name="T17" fmla="*/ 33 h 79"/>
                <a:gd name="T18" fmla="*/ 88 w 966"/>
                <a:gd name="T19" fmla="*/ 34 h 79"/>
                <a:gd name="T20" fmla="*/ 107 w 966"/>
                <a:gd name="T21" fmla="*/ 36 h 79"/>
                <a:gd name="T22" fmla="*/ 127 w 966"/>
                <a:gd name="T23" fmla="*/ 37 h 79"/>
                <a:gd name="T24" fmla="*/ 148 w 966"/>
                <a:gd name="T25" fmla="*/ 37 h 79"/>
                <a:gd name="T26" fmla="*/ 170 w 966"/>
                <a:gd name="T27" fmla="*/ 38 h 79"/>
                <a:gd name="T28" fmla="*/ 193 w 966"/>
                <a:gd name="T29" fmla="*/ 39 h 79"/>
                <a:gd name="T30" fmla="*/ 242 w 966"/>
                <a:gd name="T31" fmla="*/ 39 h 79"/>
                <a:gd name="T32" fmla="*/ 290 w 966"/>
                <a:gd name="T33" fmla="*/ 39 h 79"/>
                <a:gd name="T34" fmla="*/ 314 w 966"/>
                <a:gd name="T35" fmla="*/ 38 h 79"/>
                <a:gd name="T36" fmla="*/ 336 w 966"/>
                <a:gd name="T37" fmla="*/ 37 h 79"/>
                <a:gd name="T38" fmla="*/ 357 w 966"/>
                <a:gd name="T39" fmla="*/ 37 h 79"/>
                <a:gd name="T40" fmla="*/ 377 w 966"/>
                <a:gd name="T41" fmla="*/ 36 h 79"/>
                <a:gd name="T42" fmla="*/ 396 w 966"/>
                <a:gd name="T43" fmla="*/ 34 h 79"/>
                <a:gd name="T44" fmla="*/ 413 w 966"/>
                <a:gd name="T45" fmla="*/ 33 h 79"/>
                <a:gd name="T46" fmla="*/ 428 w 966"/>
                <a:gd name="T47" fmla="*/ 32 h 79"/>
                <a:gd name="T48" fmla="*/ 442 w 966"/>
                <a:gd name="T49" fmla="*/ 30 h 79"/>
                <a:gd name="T50" fmla="*/ 454 w 966"/>
                <a:gd name="T51" fmla="*/ 29 h 79"/>
                <a:gd name="T52" fmla="*/ 464 w 966"/>
                <a:gd name="T53" fmla="*/ 27 h 79"/>
                <a:gd name="T54" fmla="*/ 472 w 966"/>
                <a:gd name="T55" fmla="*/ 25 h 79"/>
                <a:gd name="T56" fmla="*/ 479 w 966"/>
                <a:gd name="T57" fmla="*/ 24 h 79"/>
                <a:gd name="T58" fmla="*/ 482 w 966"/>
                <a:gd name="T59" fmla="*/ 21 h 79"/>
                <a:gd name="T60" fmla="*/ 483 w 966"/>
                <a:gd name="T61" fmla="*/ 20 h 79"/>
                <a:gd name="T62" fmla="*/ 482 w 966"/>
                <a:gd name="T63" fmla="*/ 18 h 79"/>
                <a:gd name="T64" fmla="*/ 479 w 966"/>
                <a:gd name="T65" fmla="*/ 15 h 79"/>
                <a:gd name="T66" fmla="*/ 472 w 966"/>
                <a:gd name="T67" fmla="*/ 14 h 79"/>
                <a:gd name="T68" fmla="*/ 464 w 966"/>
                <a:gd name="T69" fmla="*/ 12 h 79"/>
                <a:gd name="T70" fmla="*/ 454 w 966"/>
                <a:gd name="T71" fmla="*/ 11 h 79"/>
                <a:gd name="T72" fmla="*/ 442 w 966"/>
                <a:gd name="T73" fmla="*/ 9 h 79"/>
                <a:gd name="T74" fmla="*/ 428 w 966"/>
                <a:gd name="T75" fmla="*/ 7 h 79"/>
                <a:gd name="T76" fmla="*/ 413 w 966"/>
                <a:gd name="T77" fmla="*/ 6 h 79"/>
                <a:gd name="T78" fmla="*/ 396 w 966"/>
                <a:gd name="T79" fmla="*/ 5 h 79"/>
                <a:gd name="T80" fmla="*/ 377 w 966"/>
                <a:gd name="T81" fmla="*/ 3 h 79"/>
                <a:gd name="T82" fmla="*/ 357 w 966"/>
                <a:gd name="T83" fmla="*/ 2 h 79"/>
                <a:gd name="T84" fmla="*/ 336 w 966"/>
                <a:gd name="T85" fmla="*/ 2 h 79"/>
                <a:gd name="T86" fmla="*/ 314 w 966"/>
                <a:gd name="T87" fmla="*/ 1 h 79"/>
                <a:gd name="T88" fmla="*/ 290 w 966"/>
                <a:gd name="T89" fmla="*/ 1 h 79"/>
                <a:gd name="T90" fmla="*/ 242 w 966"/>
                <a:gd name="T91" fmla="*/ 0 h 79"/>
                <a:gd name="T92" fmla="*/ 193 w 966"/>
                <a:gd name="T93" fmla="*/ 1 h 79"/>
                <a:gd name="T94" fmla="*/ 170 w 966"/>
                <a:gd name="T95" fmla="*/ 1 h 79"/>
                <a:gd name="T96" fmla="*/ 148 w 966"/>
                <a:gd name="T97" fmla="*/ 2 h 79"/>
                <a:gd name="T98" fmla="*/ 127 w 966"/>
                <a:gd name="T99" fmla="*/ 2 h 79"/>
                <a:gd name="T100" fmla="*/ 107 w 966"/>
                <a:gd name="T101" fmla="*/ 3 h 79"/>
                <a:gd name="T102" fmla="*/ 88 w 966"/>
                <a:gd name="T103" fmla="*/ 5 h 79"/>
                <a:gd name="T104" fmla="*/ 71 w 966"/>
                <a:gd name="T105" fmla="*/ 6 h 79"/>
                <a:gd name="T106" fmla="*/ 55 w 966"/>
                <a:gd name="T107" fmla="*/ 7 h 79"/>
                <a:gd name="T108" fmla="*/ 42 w 966"/>
                <a:gd name="T109" fmla="*/ 9 h 79"/>
                <a:gd name="T110" fmla="*/ 30 w 966"/>
                <a:gd name="T111" fmla="*/ 11 h 79"/>
                <a:gd name="T112" fmla="*/ 20 w 966"/>
                <a:gd name="T113" fmla="*/ 12 h 79"/>
                <a:gd name="T114" fmla="*/ 11 w 966"/>
                <a:gd name="T115" fmla="*/ 14 h 79"/>
                <a:gd name="T116" fmla="*/ 5 w 966"/>
                <a:gd name="T117" fmla="*/ 15 h 79"/>
                <a:gd name="T118" fmla="*/ 1 w 966"/>
                <a:gd name="T119" fmla="*/ 18 h 79"/>
                <a:gd name="T120" fmla="*/ 0 w 966"/>
                <a:gd name="T121" fmla="*/ 20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9">
                  <a:moveTo>
                    <a:pt x="0" y="40"/>
                  </a:moveTo>
                  <a:lnTo>
                    <a:pt x="2" y="43"/>
                  </a:lnTo>
                  <a:lnTo>
                    <a:pt x="9" y="48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8"/>
                  </a:lnTo>
                  <a:lnTo>
                    <a:pt x="83" y="61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3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9"/>
                  </a:lnTo>
                  <a:lnTo>
                    <a:pt x="483" y="79"/>
                  </a:lnTo>
                  <a:lnTo>
                    <a:pt x="580" y="79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1" y="69"/>
                  </a:lnTo>
                  <a:lnTo>
                    <a:pt x="825" y="67"/>
                  </a:lnTo>
                  <a:lnTo>
                    <a:pt x="856" y="64"/>
                  </a:lnTo>
                  <a:lnTo>
                    <a:pt x="884" y="61"/>
                  </a:lnTo>
                  <a:lnTo>
                    <a:pt x="908" y="58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8"/>
                  </a:lnTo>
                  <a:lnTo>
                    <a:pt x="964" y="43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51" name="Freeform 34"/>
            <p:cNvSpPr>
              <a:spLocks/>
            </p:cNvSpPr>
            <p:nvPr/>
          </p:nvSpPr>
          <p:spPr bwMode="auto">
            <a:xfrm>
              <a:off x="2637" y="3108"/>
              <a:ext cx="483" cy="157"/>
            </a:xfrm>
            <a:custGeom>
              <a:avLst/>
              <a:gdLst>
                <a:gd name="T0" fmla="*/ 242 w 966"/>
                <a:gd name="T1" fmla="*/ 0 h 314"/>
                <a:gd name="T2" fmla="*/ 193 w 966"/>
                <a:gd name="T3" fmla="*/ 1 h 314"/>
                <a:gd name="T4" fmla="*/ 170 w 966"/>
                <a:gd name="T5" fmla="*/ 1 h 314"/>
                <a:gd name="T6" fmla="*/ 148 w 966"/>
                <a:gd name="T7" fmla="*/ 2 h 314"/>
                <a:gd name="T8" fmla="*/ 127 w 966"/>
                <a:gd name="T9" fmla="*/ 3 h 314"/>
                <a:gd name="T10" fmla="*/ 107 w 966"/>
                <a:gd name="T11" fmla="*/ 4 h 314"/>
                <a:gd name="T12" fmla="*/ 88 w 966"/>
                <a:gd name="T13" fmla="*/ 5 h 314"/>
                <a:gd name="T14" fmla="*/ 71 w 966"/>
                <a:gd name="T15" fmla="*/ 6 h 314"/>
                <a:gd name="T16" fmla="*/ 55 w 966"/>
                <a:gd name="T17" fmla="*/ 8 h 314"/>
                <a:gd name="T18" fmla="*/ 42 w 966"/>
                <a:gd name="T19" fmla="*/ 9 h 314"/>
                <a:gd name="T20" fmla="*/ 30 w 966"/>
                <a:gd name="T21" fmla="*/ 11 h 314"/>
                <a:gd name="T22" fmla="*/ 20 w 966"/>
                <a:gd name="T23" fmla="*/ 13 h 314"/>
                <a:gd name="T24" fmla="*/ 11 w 966"/>
                <a:gd name="T25" fmla="*/ 14 h 314"/>
                <a:gd name="T26" fmla="*/ 5 w 966"/>
                <a:gd name="T27" fmla="*/ 16 h 314"/>
                <a:gd name="T28" fmla="*/ 1 w 966"/>
                <a:gd name="T29" fmla="*/ 18 h 314"/>
                <a:gd name="T30" fmla="*/ 0 w 966"/>
                <a:gd name="T31" fmla="*/ 20 h 314"/>
                <a:gd name="T32" fmla="*/ 0 w 966"/>
                <a:gd name="T33" fmla="*/ 137 h 314"/>
                <a:gd name="T34" fmla="*/ 1 w 966"/>
                <a:gd name="T35" fmla="*/ 139 h 314"/>
                <a:gd name="T36" fmla="*/ 5 w 966"/>
                <a:gd name="T37" fmla="*/ 142 h 314"/>
                <a:gd name="T38" fmla="*/ 11 w 966"/>
                <a:gd name="T39" fmla="*/ 143 h 314"/>
                <a:gd name="T40" fmla="*/ 20 w 966"/>
                <a:gd name="T41" fmla="*/ 145 h 314"/>
                <a:gd name="T42" fmla="*/ 30 w 966"/>
                <a:gd name="T43" fmla="*/ 146 h 314"/>
                <a:gd name="T44" fmla="*/ 42 w 966"/>
                <a:gd name="T45" fmla="*/ 148 h 314"/>
                <a:gd name="T46" fmla="*/ 55 w 966"/>
                <a:gd name="T47" fmla="*/ 150 h 314"/>
                <a:gd name="T48" fmla="*/ 71 w 966"/>
                <a:gd name="T49" fmla="*/ 151 h 314"/>
                <a:gd name="T50" fmla="*/ 88 w 966"/>
                <a:gd name="T51" fmla="*/ 152 h 314"/>
                <a:gd name="T52" fmla="*/ 107 w 966"/>
                <a:gd name="T53" fmla="*/ 154 h 314"/>
                <a:gd name="T54" fmla="*/ 127 w 966"/>
                <a:gd name="T55" fmla="*/ 155 h 314"/>
                <a:gd name="T56" fmla="*/ 148 w 966"/>
                <a:gd name="T57" fmla="*/ 155 h 314"/>
                <a:gd name="T58" fmla="*/ 170 w 966"/>
                <a:gd name="T59" fmla="*/ 156 h 314"/>
                <a:gd name="T60" fmla="*/ 193 w 966"/>
                <a:gd name="T61" fmla="*/ 157 h 314"/>
                <a:gd name="T62" fmla="*/ 242 w 966"/>
                <a:gd name="T63" fmla="*/ 157 h 314"/>
                <a:gd name="T64" fmla="*/ 290 w 966"/>
                <a:gd name="T65" fmla="*/ 157 h 314"/>
                <a:gd name="T66" fmla="*/ 314 w 966"/>
                <a:gd name="T67" fmla="*/ 156 h 314"/>
                <a:gd name="T68" fmla="*/ 336 w 966"/>
                <a:gd name="T69" fmla="*/ 155 h 314"/>
                <a:gd name="T70" fmla="*/ 357 w 966"/>
                <a:gd name="T71" fmla="*/ 155 h 314"/>
                <a:gd name="T72" fmla="*/ 377 w 966"/>
                <a:gd name="T73" fmla="*/ 154 h 314"/>
                <a:gd name="T74" fmla="*/ 396 w 966"/>
                <a:gd name="T75" fmla="*/ 152 h 314"/>
                <a:gd name="T76" fmla="*/ 413 w 966"/>
                <a:gd name="T77" fmla="*/ 151 h 314"/>
                <a:gd name="T78" fmla="*/ 428 w 966"/>
                <a:gd name="T79" fmla="*/ 150 h 314"/>
                <a:gd name="T80" fmla="*/ 442 w 966"/>
                <a:gd name="T81" fmla="*/ 148 h 314"/>
                <a:gd name="T82" fmla="*/ 454 w 966"/>
                <a:gd name="T83" fmla="*/ 146 h 314"/>
                <a:gd name="T84" fmla="*/ 464 w 966"/>
                <a:gd name="T85" fmla="*/ 145 h 314"/>
                <a:gd name="T86" fmla="*/ 472 w 966"/>
                <a:gd name="T87" fmla="*/ 143 h 314"/>
                <a:gd name="T88" fmla="*/ 479 w 966"/>
                <a:gd name="T89" fmla="*/ 142 h 314"/>
                <a:gd name="T90" fmla="*/ 482 w 966"/>
                <a:gd name="T91" fmla="*/ 139 h 314"/>
                <a:gd name="T92" fmla="*/ 483 w 966"/>
                <a:gd name="T93" fmla="*/ 137 h 314"/>
                <a:gd name="T94" fmla="*/ 483 w 966"/>
                <a:gd name="T95" fmla="*/ 20 h 314"/>
                <a:gd name="T96" fmla="*/ 482 w 966"/>
                <a:gd name="T97" fmla="*/ 18 h 314"/>
                <a:gd name="T98" fmla="*/ 479 w 966"/>
                <a:gd name="T99" fmla="*/ 16 h 314"/>
                <a:gd name="T100" fmla="*/ 472 w 966"/>
                <a:gd name="T101" fmla="*/ 14 h 314"/>
                <a:gd name="T102" fmla="*/ 464 w 966"/>
                <a:gd name="T103" fmla="*/ 13 h 314"/>
                <a:gd name="T104" fmla="*/ 454 w 966"/>
                <a:gd name="T105" fmla="*/ 11 h 314"/>
                <a:gd name="T106" fmla="*/ 442 w 966"/>
                <a:gd name="T107" fmla="*/ 9 h 314"/>
                <a:gd name="T108" fmla="*/ 428 w 966"/>
                <a:gd name="T109" fmla="*/ 8 h 314"/>
                <a:gd name="T110" fmla="*/ 413 w 966"/>
                <a:gd name="T111" fmla="*/ 6 h 314"/>
                <a:gd name="T112" fmla="*/ 396 w 966"/>
                <a:gd name="T113" fmla="*/ 5 h 314"/>
                <a:gd name="T114" fmla="*/ 377 w 966"/>
                <a:gd name="T115" fmla="*/ 4 h 314"/>
                <a:gd name="T116" fmla="*/ 357 w 966"/>
                <a:gd name="T117" fmla="*/ 3 h 314"/>
                <a:gd name="T118" fmla="*/ 336 w 966"/>
                <a:gd name="T119" fmla="*/ 2 h 314"/>
                <a:gd name="T120" fmla="*/ 314 w 966"/>
                <a:gd name="T121" fmla="*/ 1 h 314"/>
                <a:gd name="T122" fmla="*/ 290 w 966"/>
                <a:gd name="T123" fmla="*/ 1 h 314"/>
                <a:gd name="T124" fmla="*/ 242 w 966"/>
                <a:gd name="T125" fmla="*/ 0 h 3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4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3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6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3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4"/>
                  </a:lnTo>
                  <a:lnTo>
                    <a:pt x="483" y="314"/>
                  </a:lnTo>
                  <a:lnTo>
                    <a:pt x="580" y="314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1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6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3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52" name="Freeform 35"/>
            <p:cNvSpPr>
              <a:spLocks/>
            </p:cNvSpPr>
            <p:nvPr/>
          </p:nvSpPr>
          <p:spPr bwMode="auto">
            <a:xfrm>
              <a:off x="2637" y="3128"/>
              <a:ext cx="483" cy="19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1 h 39"/>
                <a:gd name="T4" fmla="*/ 5 w 966"/>
                <a:gd name="T5" fmla="*/ 4 h 39"/>
                <a:gd name="T6" fmla="*/ 11 w 966"/>
                <a:gd name="T7" fmla="*/ 5 h 39"/>
                <a:gd name="T8" fmla="*/ 20 w 966"/>
                <a:gd name="T9" fmla="*/ 7 h 39"/>
                <a:gd name="T10" fmla="*/ 30 w 966"/>
                <a:gd name="T11" fmla="*/ 9 h 39"/>
                <a:gd name="T12" fmla="*/ 42 w 966"/>
                <a:gd name="T13" fmla="*/ 10 h 39"/>
                <a:gd name="T14" fmla="*/ 55 w 966"/>
                <a:gd name="T15" fmla="*/ 12 h 39"/>
                <a:gd name="T16" fmla="*/ 71 w 966"/>
                <a:gd name="T17" fmla="*/ 13 h 39"/>
                <a:gd name="T18" fmla="*/ 88 w 966"/>
                <a:gd name="T19" fmla="*/ 14 h 39"/>
                <a:gd name="T20" fmla="*/ 107 w 966"/>
                <a:gd name="T21" fmla="*/ 16 h 39"/>
                <a:gd name="T22" fmla="*/ 127 w 966"/>
                <a:gd name="T23" fmla="*/ 17 h 39"/>
                <a:gd name="T24" fmla="*/ 148 w 966"/>
                <a:gd name="T25" fmla="*/ 17 h 39"/>
                <a:gd name="T26" fmla="*/ 170 w 966"/>
                <a:gd name="T27" fmla="*/ 18 h 39"/>
                <a:gd name="T28" fmla="*/ 193 w 966"/>
                <a:gd name="T29" fmla="*/ 19 h 39"/>
                <a:gd name="T30" fmla="*/ 242 w 966"/>
                <a:gd name="T31" fmla="*/ 19 h 39"/>
                <a:gd name="T32" fmla="*/ 290 w 966"/>
                <a:gd name="T33" fmla="*/ 19 h 39"/>
                <a:gd name="T34" fmla="*/ 314 w 966"/>
                <a:gd name="T35" fmla="*/ 18 h 39"/>
                <a:gd name="T36" fmla="*/ 336 w 966"/>
                <a:gd name="T37" fmla="*/ 17 h 39"/>
                <a:gd name="T38" fmla="*/ 357 w 966"/>
                <a:gd name="T39" fmla="*/ 17 h 39"/>
                <a:gd name="T40" fmla="*/ 377 w 966"/>
                <a:gd name="T41" fmla="*/ 16 h 39"/>
                <a:gd name="T42" fmla="*/ 396 w 966"/>
                <a:gd name="T43" fmla="*/ 14 h 39"/>
                <a:gd name="T44" fmla="*/ 413 w 966"/>
                <a:gd name="T45" fmla="*/ 13 h 39"/>
                <a:gd name="T46" fmla="*/ 428 w 966"/>
                <a:gd name="T47" fmla="*/ 12 h 39"/>
                <a:gd name="T48" fmla="*/ 442 w 966"/>
                <a:gd name="T49" fmla="*/ 10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5 h 39"/>
                <a:gd name="T56" fmla="*/ 479 w 966"/>
                <a:gd name="T57" fmla="*/ 4 h 39"/>
                <a:gd name="T58" fmla="*/ 482 w 966"/>
                <a:gd name="T59" fmla="*/ 1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9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3" y="32"/>
                  </a:lnTo>
                  <a:lnTo>
                    <a:pt x="253" y="34"/>
                  </a:lnTo>
                  <a:lnTo>
                    <a:pt x="295" y="35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5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1" y="29"/>
                  </a:lnTo>
                  <a:lnTo>
                    <a:pt x="825" y="27"/>
                  </a:lnTo>
                  <a:lnTo>
                    <a:pt x="856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53" name="Group 36"/>
          <p:cNvGrpSpPr>
            <a:grpSpLocks/>
          </p:cNvGrpSpPr>
          <p:nvPr/>
        </p:nvGrpSpPr>
        <p:grpSpPr bwMode="auto">
          <a:xfrm>
            <a:off x="1047750" y="2584922"/>
            <a:ext cx="397119" cy="106362"/>
            <a:chOff x="1715" y="1425"/>
            <a:chExt cx="483" cy="157"/>
          </a:xfrm>
        </p:grpSpPr>
        <p:sp>
          <p:nvSpPr>
            <p:cNvPr id="154" name="Freeform 37"/>
            <p:cNvSpPr>
              <a:spLocks/>
            </p:cNvSpPr>
            <p:nvPr/>
          </p:nvSpPr>
          <p:spPr bwMode="auto">
            <a:xfrm>
              <a:off x="1715" y="1425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7 w 966"/>
                <a:gd name="T11" fmla="*/ 4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3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50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4 h 313"/>
                <a:gd name="T54" fmla="*/ 127 w 966"/>
                <a:gd name="T55" fmla="*/ 155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5 h 313"/>
                <a:gd name="T72" fmla="*/ 377 w 966"/>
                <a:gd name="T73" fmla="*/ 154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50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3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8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4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10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3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1" y="304"/>
                  </a:lnTo>
                  <a:lnTo>
                    <a:pt x="825" y="302"/>
                  </a:lnTo>
                  <a:lnTo>
                    <a:pt x="857" y="299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55" name="Freeform 38"/>
            <p:cNvSpPr>
              <a:spLocks/>
            </p:cNvSpPr>
            <p:nvPr/>
          </p:nvSpPr>
          <p:spPr bwMode="auto">
            <a:xfrm>
              <a:off x="1715" y="1425"/>
              <a:ext cx="483" cy="39"/>
            </a:xfrm>
            <a:custGeom>
              <a:avLst/>
              <a:gdLst>
                <a:gd name="T0" fmla="*/ 0 w 966"/>
                <a:gd name="T1" fmla="*/ 19 h 79"/>
                <a:gd name="T2" fmla="*/ 1 w 966"/>
                <a:gd name="T3" fmla="*/ 21 h 79"/>
                <a:gd name="T4" fmla="*/ 5 w 966"/>
                <a:gd name="T5" fmla="*/ 24 h 79"/>
                <a:gd name="T6" fmla="*/ 11 w 966"/>
                <a:gd name="T7" fmla="*/ 25 h 79"/>
                <a:gd name="T8" fmla="*/ 20 w 966"/>
                <a:gd name="T9" fmla="*/ 27 h 79"/>
                <a:gd name="T10" fmla="*/ 30 w 966"/>
                <a:gd name="T11" fmla="*/ 28 h 79"/>
                <a:gd name="T12" fmla="*/ 42 w 966"/>
                <a:gd name="T13" fmla="*/ 30 h 79"/>
                <a:gd name="T14" fmla="*/ 55 w 966"/>
                <a:gd name="T15" fmla="*/ 32 h 79"/>
                <a:gd name="T16" fmla="*/ 71 w 966"/>
                <a:gd name="T17" fmla="*/ 33 h 79"/>
                <a:gd name="T18" fmla="*/ 88 w 966"/>
                <a:gd name="T19" fmla="*/ 34 h 79"/>
                <a:gd name="T20" fmla="*/ 107 w 966"/>
                <a:gd name="T21" fmla="*/ 36 h 79"/>
                <a:gd name="T22" fmla="*/ 127 w 966"/>
                <a:gd name="T23" fmla="*/ 37 h 79"/>
                <a:gd name="T24" fmla="*/ 148 w 966"/>
                <a:gd name="T25" fmla="*/ 37 h 79"/>
                <a:gd name="T26" fmla="*/ 170 w 966"/>
                <a:gd name="T27" fmla="*/ 38 h 79"/>
                <a:gd name="T28" fmla="*/ 193 w 966"/>
                <a:gd name="T29" fmla="*/ 39 h 79"/>
                <a:gd name="T30" fmla="*/ 242 w 966"/>
                <a:gd name="T31" fmla="*/ 39 h 79"/>
                <a:gd name="T32" fmla="*/ 290 w 966"/>
                <a:gd name="T33" fmla="*/ 39 h 79"/>
                <a:gd name="T34" fmla="*/ 314 w 966"/>
                <a:gd name="T35" fmla="*/ 38 h 79"/>
                <a:gd name="T36" fmla="*/ 336 w 966"/>
                <a:gd name="T37" fmla="*/ 37 h 79"/>
                <a:gd name="T38" fmla="*/ 357 w 966"/>
                <a:gd name="T39" fmla="*/ 37 h 79"/>
                <a:gd name="T40" fmla="*/ 377 w 966"/>
                <a:gd name="T41" fmla="*/ 36 h 79"/>
                <a:gd name="T42" fmla="*/ 396 w 966"/>
                <a:gd name="T43" fmla="*/ 34 h 79"/>
                <a:gd name="T44" fmla="*/ 413 w 966"/>
                <a:gd name="T45" fmla="*/ 33 h 79"/>
                <a:gd name="T46" fmla="*/ 429 w 966"/>
                <a:gd name="T47" fmla="*/ 32 h 79"/>
                <a:gd name="T48" fmla="*/ 442 w 966"/>
                <a:gd name="T49" fmla="*/ 30 h 79"/>
                <a:gd name="T50" fmla="*/ 454 w 966"/>
                <a:gd name="T51" fmla="*/ 28 h 79"/>
                <a:gd name="T52" fmla="*/ 464 w 966"/>
                <a:gd name="T53" fmla="*/ 27 h 79"/>
                <a:gd name="T54" fmla="*/ 472 w 966"/>
                <a:gd name="T55" fmla="*/ 25 h 79"/>
                <a:gd name="T56" fmla="*/ 479 w 966"/>
                <a:gd name="T57" fmla="*/ 24 h 79"/>
                <a:gd name="T58" fmla="*/ 482 w 966"/>
                <a:gd name="T59" fmla="*/ 21 h 79"/>
                <a:gd name="T60" fmla="*/ 483 w 966"/>
                <a:gd name="T61" fmla="*/ 19 h 79"/>
                <a:gd name="T62" fmla="*/ 482 w 966"/>
                <a:gd name="T63" fmla="*/ 18 h 79"/>
                <a:gd name="T64" fmla="*/ 479 w 966"/>
                <a:gd name="T65" fmla="*/ 15 h 79"/>
                <a:gd name="T66" fmla="*/ 472 w 966"/>
                <a:gd name="T67" fmla="*/ 14 h 79"/>
                <a:gd name="T68" fmla="*/ 464 w 966"/>
                <a:gd name="T69" fmla="*/ 12 h 79"/>
                <a:gd name="T70" fmla="*/ 454 w 966"/>
                <a:gd name="T71" fmla="*/ 10 h 79"/>
                <a:gd name="T72" fmla="*/ 442 w 966"/>
                <a:gd name="T73" fmla="*/ 9 h 79"/>
                <a:gd name="T74" fmla="*/ 429 w 966"/>
                <a:gd name="T75" fmla="*/ 7 h 79"/>
                <a:gd name="T76" fmla="*/ 413 w 966"/>
                <a:gd name="T77" fmla="*/ 6 h 79"/>
                <a:gd name="T78" fmla="*/ 396 w 966"/>
                <a:gd name="T79" fmla="*/ 5 h 79"/>
                <a:gd name="T80" fmla="*/ 377 w 966"/>
                <a:gd name="T81" fmla="*/ 3 h 79"/>
                <a:gd name="T82" fmla="*/ 357 w 966"/>
                <a:gd name="T83" fmla="*/ 2 h 79"/>
                <a:gd name="T84" fmla="*/ 336 w 966"/>
                <a:gd name="T85" fmla="*/ 2 h 79"/>
                <a:gd name="T86" fmla="*/ 314 w 966"/>
                <a:gd name="T87" fmla="*/ 1 h 79"/>
                <a:gd name="T88" fmla="*/ 290 w 966"/>
                <a:gd name="T89" fmla="*/ 1 h 79"/>
                <a:gd name="T90" fmla="*/ 242 w 966"/>
                <a:gd name="T91" fmla="*/ 0 h 79"/>
                <a:gd name="T92" fmla="*/ 193 w 966"/>
                <a:gd name="T93" fmla="*/ 1 h 79"/>
                <a:gd name="T94" fmla="*/ 170 w 966"/>
                <a:gd name="T95" fmla="*/ 1 h 79"/>
                <a:gd name="T96" fmla="*/ 148 w 966"/>
                <a:gd name="T97" fmla="*/ 2 h 79"/>
                <a:gd name="T98" fmla="*/ 127 w 966"/>
                <a:gd name="T99" fmla="*/ 2 h 79"/>
                <a:gd name="T100" fmla="*/ 107 w 966"/>
                <a:gd name="T101" fmla="*/ 3 h 79"/>
                <a:gd name="T102" fmla="*/ 88 w 966"/>
                <a:gd name="T103" fmla="*/ 5 h 79"/>
                <a:gd name="T104" fmla="*/ 71 w 966"/>
                <a:gd name="T105" fmla="*/ 6 h 79"/>
                <a:gd name="T106" fmla="*/ 55 w 966"/>
                <a:gd name="T107" fmla="*/ 7 h 79"/>
                <a:gd name="T108" fmla="*/ 42 w 966"/>
                <a:gd name="T109" fmla="*/ 9 h 79"/>
                <a:gd name="T110" fmla="*/ 30 w 966"/>
                <a:gd name="T111" fmla="*/ 10 h 79"/>
                <a:gd name="T112" fmla="*/ 20 w 966"/>
                <a:gd name="T113" fmla="*/ 12 h 79"/>
                <a:gd name="T114" fmla="*/ 11 w 966"/>
                <a:gd name="T115" fmla="*/ 14 h 79"/>
                <a:gd name="T116" fmla="*/ 5 w 966"/>
                <a:gd name="T117" fmla="*/ 15 h 79"/>
                <a:gd name="T118" fmla="*/ 1 w 966"/>
                <a:gd name="T119" fmla="*/ 18 h 79"/>
                <a:gd name="T120" fmla="*/ 0 w 966"/>
                <a:gd name="T121" fmla="*/ 19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9">
                  <a:moveTo>
                    <a:pt x="0" y="39"/>
                  </a:moveTo>
                  <a:lnTo>
                    <a:pt x="2" y="43"/>
                  </a:lnTo>
                  <a:lnTo>
                    <a:pt x="10" y="48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3" y="61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3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9"/>
                  </a:lnTo>
                  <a:lnTo>
                    <a:pt x="483" y="79"/>
                  </a:lnTo>
                  <a:lnTo>
                    <a:pt x="580" y="79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1" y="69"/>
                  </a:lnTo>
                  <a:lnTo>
                    <a:pt x="825" y="67"/>
                  </a:lnTo>
                  <a:lnTo>
                    <a:pt x="857" y="64"/>
                  </a:lnTo>
                  <a:lnTo>
                    <a:pt x="884" y="61"/>
                  </a:lnTo>
                  <a:lnTo>
                    <a:pt x="908" y="57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8"/>
                  </a:lnTo>
                  <a:lnTo>
                    <a:pt x="964" y="43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56" name="Freeform 39"/>
            <p:cNvSpPr>
              <a:spLocks/>
            </p:cNvSpPr>
            <p:nvPr/>
          </p:nvSpPr>
          <p:spPr bwMode="auto">
            <a:xfrm>
              <a:off x="1715" y="1425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7 w 966"/>
                <a:gd name="T11" fmla="*/ 4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3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50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4 h 313"/>
                <a:gd name="T54" fmla="*/ 127 w 966"/>
                <a:gd name="T55" fmla="*/ 155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5 h 313"/>
                <a:gd name="T72" fmla="*/ 377 w 966"/>
                <a:gd name="T73" fmla="*/ 154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50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3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8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4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10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3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1" y="304"/>
                  </a:lnTo>
                  <a:lnTo>
                    <a:pt x="825" y="302"/>
                  </a:lnTo>
                  <a:lnTo>
                    <a:pt x="857" y="299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57" name="Freeform 40"/>
            <p:cNvSpPr>
              <a:spLocks/>
            </p:cNvSpPr>
            <p:nvPr/>
          </p:nvSpPr>
          <p:spPr bwMode="auto">
            <a:xfrm>
              <a:off x="1715" y="1445"/>
              <a:ext cx="483" cy="19"/>
            </a:xfrm>
            <a:custGeom>
              <a:avLst/>
              <a:gdLst>
                <a:gd name="T0" fmla="*/ 0 w 966"/>
                <a:gd name="T1" fmla="*/ 0 h 40"/>
                <a:gd name="T2" fmla="*/ 1 w 966"/>
                <a:gd name="T3" fmla="*/ 2 h 40"/>
                <a:gd name="T4" fmla="*/ 5 w 966"/>
                <a:gd name="T5" fmla="*/ 4 h 40"/>
                <a:gd name="T6" fmla="*/ 11 w 966"/>
                <a:gd name="T7" fmla="*/ 6 h 40"/>
                <a:gd name="T8" fmla="*/ 20 w 966"/>
                <a:gd name="T9" fmla="*/ 7 h 40"/>
                <a:gd name="T10" fmla="*/ 30 w 966"/>
                <a:gd name="T11" fmla="*/ 9 h 40"/>
                <a:gd name="T12" fmla="*/ 42 w 966"/>
                <a:gd name="T13" fmla="*/ 10 h 40"/>
                <a:gd name="T14" fmla="*/ 55 w 966"/>
                <a:gd name="T15" fmla="*/ 12 h 40"/>
                <a:gd name="T16" fmla="*/ 71 w 966"/>
                <a:gd name="T17" fmla="*/ 13 h 40"/>
                <a:gd name="T18" fmla="*/ 88 w 966"/>
                <a:gd name="T19" fmla="*/ 14 h 40"/>
                <a:gd name="T20" fmla="*/ 107 w 966"/>
                <a:gd name="T21" fmla="*/ 16 h 40"/>
                <a:gd name="T22" fmla="*/ 127 w 966"/>
                <a:gd name="T23" fmla="*/ 17 h 40"/>
                <a:gd name="T24" fmla="*/ 148 w 966"/>
                <a:gd name="T25" fmla="*/ 17 h 40"/>
                <a:gd name="T26" fmla="*/ 170 w 966"/>
                <a:gd name="T27" fmla="*/ 18 h 40"/>
                <a:gd name="T28" fmla="*/ 193 w 966"/>
                <a:gd name="T29" fmla="*/ 19 h 40"/>
                <a:gd name="T30" fmla="*/ 242 w 966"/>
                <a:gd name="T31" fmla="*/ 19 h 40"/>
                <a:gd name="T32" fmla="*/ 290 w 966"/>
                <a:gd name="T33" fmla="*/ 19 h 40"/>
                <a:gd name="T34" fmla="*/ 314 w 966"/>
                <a:gd name="T35" fmla="*/ 18 h 40"/>
                <a:gd name="T36" fmla="*/ 336 w 966"/>
                <a:gd name="T37" fmla="*/ 17 h 40"/>
                <a:gd name="T38" fmla="*/ 357 w 966"/>
                <a:gd name="T39" fmla="*/ 17 h 40"/>
                <a:gd name="T40" fmla="*/ 377 w 966"/>
                <a:gd name="T41" fmla="*/ 16 h 40"/>
                <a:gd name="T42" fmla="*/ 396 w 966"/>
                <a:gd name="T43" fmla="*/ 14 h 40"/>
                <a:gd name="T44" fmla="*/ 413 w 966"/>
                <a:gd name="T45" fmla="*/ 13 h 40"/>
                <a:gd name="T46" fmla="*/ 429 w 966"/>
                <a:gd name="T47" fmla="*/ 12 h 40"/>
                <a:gd name="T48" fmla="*/ 442 w 966"/>
                <a:gd name="T49" fmla="*/ 10 h 40"/>
                <a:gd name="T50" fmla="*/ 454 w 966"/>
                <a:gd name="T51" fmla="*/ 9 h 40"/>
                <a:gd name="T52" fmla="*/ 464 w 966"/>
                <a:gd name="T53" fmla="*/ 7 h 40"/>
                <a:gd name="T54" fmla="*/ 472 w 966"/>
                <a:gd name="T55" fmla="*/ 6 h 40"/>
                <a:gd name="T56" fmla="*/ 479 w 966"/>
                <a:gd name="T57" fmla="*/ 4 h 40"/>
                <a:gd name="T58" fmla="*/ 482 w 966"/>
                <a:gd name="T59" fmla="*/ 2 h 40"/>
                <a:gd name="T60" fmla="*/ 483 w 966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40">
                  <a:moveTo>
                    <a:pt x="0" y="0"/>
                  </a:moveTo>
                  <a:lnTo>
                    <a:pt x="2" y="4"/>
                  </a:lnTo>
                  <a:lnTo>
                    <a:pt x="10" y="9"/>
                  </a:lnTo>
                  <a:lnTo>
                    <a:pt x="22" y="12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3" y="22"/>
                  </a:lnTo>
                  <a:lnTo>
                    <a:pt x="110" y="25"/>
                  </a:lnTo>
                  <a:lnTo>
                    <a:pt x="141" y="28"/>
                  </a:lnTo>
                  <a:lnTo>
                    <a:pt x="176" y="30"/>
                  </a:lnTo>
                  <a:lnTo>
                    <a:pt x="213" y="33"/>
                  </a:lnTo>
                  <a:lnTo>
                    <a:pt x="253" y="35"/>
                  </a:lnTo>
                  <a:lnTo>
                    <a:pt x="295" y="36"/>
                  </a:lnTo>
                  <a:lnTo>
                    <a:pt x="339" y="38"/>
                  </a:lnTo>
                  <a:lnTo>
                    <a:pt x="386" y="40"/>
                  </a:lnTo>
                  <a:lnTo>
                    <a:pt x="483" y="40"/>
                  </a:lnTo>
                  <a:lnTo>
                    <a:pt x="580" y="40"/>
                  </a:lnTo>
                  <a:lnTo>
                    <a:pt x="628" y="38"/>
                  </a:lnTo>
                  <a:lnTo>
                    <a:pt x="672" y="36"/>
                  </a:lnTo>
                  <a:lnTo>
                    <a:pt x="714" y="35"/>
                  </a:lnTo>
                  <a:lnTo>
                    <a:pt x="754" y="33"/>
                  </a:lnTo>
                  <a:lnTo>
                    <a:pt x="791" y="30"/>
                  </a:lnTo>
                  <a:lnTo>
                    <a:pt x="825" y="28"/>
                  </a:lnTo>
                  <a:lnTo>
                    <a:pt x="857" y="25"/>
                  </a:lnTo>
                  <a:lnTo>
                    <a:pt x="884" y="22"/>
                  </a:lnTo>
                  <a:lnTo>
                    <a:pt x="908" y="18"/>
                  </a:lnTo>
                  <a:lnTo>
                    <a:pt x="928" y="15"/>
                  </a:lnTo>
                  <a:lnTo>
                    <a:pt x="944" y="12"/>
                  </a:lnTo>
                  <a:lnTo>
                    <a:pt x="957" y="9"/>
                  </a:lnTo>
                  <a:lnTo>
                    <a:pt x="964" y="4"/>
                  </a:lnTo>
                  <a:lnTo>
                    <a:pt x="966" y="0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58" name="Group 41"/>
          <p:cNvGrpSpPr>
            <a:grpSpLocks/>
          </p:cNvGrpSpPr>
          <p:nvPr/>
        </p:nvGrpSpPr>
        <p:grpSpPr bwMode="auto">
          <a:xfrm>
            <a:off x="1047750" y="2532535"/>
            <a:ext cx="397119" cy="104775"/>
            <a:chOff x="1715" y="1308"/>
            <a:chExt cx="483" cy="156"/>
          </a:xfrm>
        </p:grpSpPr>
        <p:sp>
          <p:nvSpPr>
            <p:cNvPr id="159" name="Freeform 42"/>
            <p:cNvSpPr>
              <a:spLocks/>
            </p:cNvSpPr>
            <p:nvPr/>
          </p:nvSpPr>
          <p:spPr bwMode="auto">
            <a:xfrm>
              <a:off x="1715" y="1308"/>
              <a:ext cx="483" cy="156"/>
            </a:xfrm>
            <a:custGeom>
              <a:avLst/>
              <a:gdLst>
                <a:gd name="T0" fmla="*/ 242 w 966"/>
                <a:gd name="T1" fmla="*/ 0 h 314"/>
                <a:gd name="T2" fmla="*/ 193 w 966"/>
                <a:gd name="T3" fmla="*/ 1 h 314"/>
                <a:gd name="T4" fmla="*/ 170 w 966"/>
                <a:gd name="T5" fmla="*/ 1 h 314"/>
                <a:gd name="T6" fmla="*/ 148 w 966"/>
                <a:gd name="T7" fmla="*/ 2 h 314"/>
                <a:gd name="T8" fmla="*/ 127 w 966"/>
                <a:gd name="T9" fmla="*/ 2 h 314"/>
                <a:gd name="T10" fmla="*/ 107 w 966"/>
                <a:gd name="T11" fmla="*/ 3 h 314"/>
                <a:gd name="T12" fmla="*/ 88 w 966"/>
                <a:gd name="T13" fmla="*/ 5 h 314"/>
                <a:gd name="T14" fmla="*/ 71 w 966"/>
                <a:gd name="T15" fmla="*/ 6 h 314"/>
                <a:gd name="T16" fmla="*/ 55 w 966"/>
                <a:gd name="T17" fmla="*/ 7 h 314"/>
                <a:gd name="T18" fmla="*/ 42 w 966"/>
                <a:gd name="T19" fmla="*/ 9 h 314"/>
                <a:gd name="T20" fmla="*/ 30 w 966"/>
                <a:gd name="T21" fmla="*/ 11 h 314"/>
                <a:gd name="T22" fmla="*/ 20 w 966"/>
                <a:gd name="T23" fmla="*/ 12 h 314"/>
                <a:gd name="T24" fmla="*/ 11 w 966"/>
                <a:gd name="T25" fmla="*/ 14 h 314"/>
                <a:gd name="T26" fmla="*/ 5 w 966"/>
                <a:gd name="T27" fmla="*/ 15 h 314"/>
                <a:gd name="T28" fmla="*/ 1 w 966"/>
                <a:gd name="T29" fmla="*/ 18 h 314"/>
                <a:gd name="T30" fmla="*/ 0 w 966"/>
                <a:gd name="T31" fmla="*/ 20 h 314"/>
                <a:gd name="T32" fmla="*/ 0 w 966"/>
                <a:gd name="T33" fmla="*/ 136 h 314"/>
                <a:gd name="T34" fmla="*/ 1 w 966"/>
                <a:gd name="T35" fmla="*/ 138 h 314"/>
                <a:gd name="T36" fmla="*/ 5 w 966"/>
                <a:gd name="T37" fmla="*/ 141 h 314"/>
                <a:gd name="T38" fmla="*/ 11 w 966"/>
                <a:gd name="T39" fmla="*/ 142 h 314"/>
                <a:gd name="T40" fmla="*/ 20 w 966"/>
                <a:gd name="T41" fmla="*/ 144 h 314"/>
                <a:gd name="T42" fmla="*/ 30 w 966"/>
                <a:gd name="T43" fmla="*/ 145 h 314"/>
                <a:gd name="T44" fmla="*/ 42 w 966"/>
                <a:gd name="T45" fmla="*/ 147 h 314"/>
                <a:gd name="T46" fmla="*/ 55 w 966"/>
                <a:gd name="T47" fmla="*/ 149 h 314"/>
                <a:gd name="T48" fmla="*/ 71 w 966"/>
                <a:gd name="T49" fmla="*/ 150 h 314"/>
                <a:gd name="T50" fmla="*/ 88 w 966"/>
                <a:gd name="T51" fmla="*/ 151 h 314"/>
                <a:gd name="T52" fmla="*/ 107 w 966"/>
                <a:gd name="T53" fmla="*/ 153 h 314"/>
                <a:gd name="T54" fmla="*/ 127 w 966"/>
                <a:gd name="T55" fmla="*/ 154 h 314"/>
                <a:gd name="T56" fmla="*/ 148 w 966"/>
                <a:gd name="T57" fmla="*/ 154 h 314"/>
                <a:gd name="T58" fmla="*/ 170 w 966"/>
                <a:gd name="T59" fmla="*/ 155 h 314"/>
                <a:gd name="T60" fmla="*/ 193 w 966"/>
                <a:gd name="T61" fmla="*/ 156 h 314"/>
                <a:gd name="T62" fmla="*/ 242 w 966"/>
                <a:gd name="T63" fmla="*/ 156 h 314"/>
                <a:gd name="T64" fmla="*/ 290 w 966"/>
                <a:gd name="T65" fmla="*/ 156 h 314"/>
                <a:gd name="T66" fmla="*/ 314 w 966"/>
                <a:gd name="T67" fmla="*/ 155 h 314"/>
                <a:gd name="T68" fmla="*/ 336 w 966"/>
                <a:gd name="T69" fmla="*/ 154 h 314"/>
                <a:gd name="T70" fmla="*/ 357 w 966"/>
                <a:gd name="T71" fmla="*/ 154 h 314"/>
                <a:gd name="T72" fmla="*/ 377 w 966"/>
                <a:gd name="T73" fmla="*/ 153 h 314"/>
                <a:gd name="T74" fmla="*/ 396 w 966"/>
                <a:gd name="T75" fmla="*/ 151 h 314"/>
                <a:gd name="T76" fmla="*/ 413 w 966"/>
                <a:gd name="T77" fmla="*/ 150 h 314"/>
                <a:gd name="T78" fmla="*/ 429 w 966"/>
                <a:gd name="T79" fmla="*/ 149 h 314"/>
                <a:gd name="T80" fmla="*/ 442 w 966"/>
                <a:gd name="T81" fmla="*/ 147 h 314"/>
                <a:gd name="T82" fmla="*/ 454 w 966"/>
                <a:gd name="T83" fmla="*/ 145 h 314"/>
                <a:gd name="T84" fmla="*/ 464 w 966"/>
                <a:gd name="T85" fmla="*/ 144 h 314"/>
                <a:gd name="T86" fmla="*/ 472 w 966"/>
                <a:gd name="T87" fmla="*/ 142 h 314"/>
                <a:gd name="T88" fmla="*/ 479 w 966"/>
                <a:gd name="T89" fmla="*/ 141 h 314"/>
                <a:gd name="T90" fmla="*/ 482 w 966"/>
                <a:gd name="T91" fmla="*/ 138 h 314"/>
                <a:gd name="T92" fmla="*/ 483 w 966"/>
                <a:gd name="T93" fmla="*/ 136 h 314"/>
                <a:gd name="T94" fmla="*/ 483 w 966"/>
                <a:gd name="T95" fmla="*/ 20 h 314"/>
                <a:gd name="T96" fmla="*/ 482 w 966"/>
                <a:gd name="T97" fmla="*/ 18 h 314"/>
                <a:gd name="T98" fmla="*/ 479 w 966"/>
                <a:gd name="T99" fmla="*/ 15 h 314"/>
                <a:gd name="T100" fmla="*/ 472 w 966"/>
                <a:gd name="T101" fmla="*/ 14 h 314"/>
                <a:gd name="T102" fmla="*/ 464 w 966"/>
                <a:gd name="T103" fmla="*/ 12 h 314"/>
                <a:gd name="T104" fmla="*/ 454 w 966"/>
                <a:gd name="T105" fmla="*/ 11 h 314"/>
                <a:gd name="T106" fmla="*/ 442 w 966"/>
                <a:gd name="T107" fmla="*/ 9 h 314"/>
                <a:gd name="T108" fmla="*/ 429 w 966"/>
                <a:gd name="T109" fmla="*/ 7 h 314"/>
                <a:gd name="T110" fmla="*/ 413 w 966"/>
                <a:gd name="T111" fmla="*/ 6 h 314"/>
                <a:gd name="T112" fmla="*/ 396 w 966"/>
                <a:gd name="T113" fmla="*/ 5 h 314"/>
                <a:gd name="T114" fmla="*/ 377 w 966"/>
                <a:gd name="T115" fmla="*/ 3 h 314"/>
                <a:gd name="T116" fmla="*/ 357 w 966"/>
                <a:gd name="T117" fmla="*/ 2 h 314"/>
                <a:gd name="T118" fmla="*/ 336 w 966"/>
                <a:gd name="T119" fmla="*/ 2 h 314"/>
                <a:gd name="T120" fmla="*/ 314 w 966"/>
                <a:gd name="T121" fmla="*/ 1 h 314"/>
                <a:gd name="T122" fmla="*/ 290 w 966"/>
                <a:gd name="T123" fmla="*/ 1 h 314"/>
                <a:gd name="T124" fmla="*/ 242 w 966"/>
                <a:gd name="T125" fmla="*/ 0 h 3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4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10" y="283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6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3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4"/>
                  </a:lnTo>
                  <a:lnTo>
                    <a:pt x="483" y="314"/>
                  </a:lnTo>
                  <a:lnTo>
                    <a:pt x="580" y="314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1" y="304"/>
                  </a:lnTo>
                  <a:lnTo>
                    <a:pt x="825" y="302"/>
                  </a:lnTo>
                  <a:lnTo>
                    <a:pt x="857" y="299"/>
                  </a:lnTo>
                  <a:lnTo>
                    <a:pt x="884" y="296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3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2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60" name="Freeform 43"/>
            <p:cNvSpPr>
              <a:spLocks/>
            </p:cNvSpPr>
            <p:nvPr/>
          </p:nvSpPr>
          <p:spPr bwMode="auto">
            <a:xfrm>
              <a:off x="1715" y="1308"/>
              <a:ext cx="483" cy="39"/>
            </a:xfrm>
            <a:custGeom>
              <a:avLst/>
              <a:gdLst>
                <a:gd name="T0" fmla="*/ 0 w 966"/>
                <a:gd name="T1" fmla="*/ 20 h 79"/>
                <a:gd name="T2" fmla="*/ 1 w 966"/>
                <a:gd name="T3" fmla="*/ 21 h 79"/>
                <a:gd name="T4" fmla="*/ 5 w 966"/>
                <a:gd name="T5" fmla="*/ 24 h 79"/>
                <a:gd name="T6" fmla="*/ 11 w 966"/>
                <a:gd name="T7" fmla="*/ 25 h 79"/>
                <a:gd name="T8" fmla="*/ 20 w 966"/>
                <a:gd name="T9" fmla="*/ 27 h 79"/>
                <a:gd name="T10" fmla="*/ 30 w 966"/>
                <a:gd name="T11" fmla="*/ 29 h 79"/>
                <a:gd name="T12" fmla="*/ 42 w 966"/>
                <a:gd name="T13" fmla="*/ 30 h 79"/>
                <a:gd name="T14" fmla="*/ 55 w 966"/>
                <a:gd name="T15" fmla="*/ 32 h 79"/>
                <a:gd name="T16" fmla="*/ 71 w 966"/>
                <a:gd name="T17" fmla="*/ 33 h 79"/>
                <a:gd name="T18" fmla="*/ 88 w 966"/>
                <a:gd name="T19" fmla="*/ 34 h 79"/>
                <a:gd name="T20" fmla="*/ 107 w 966"/>
                <a:gd name="T21" fmla="*/ 36 h 79"/>
                <a:gd name="T22" fmla="*/ 127 w 966"/>
                <a:gd name="T23" fmla="*/ 37 h 79"/>
                <a:gd name="T24" fmla="*/ 148 w 966"/>
                <a:gd name="T25" fmla="*/ 37 h 79"/>
                <a:gd name="T26" fmla="*/ 170 w 966"/>
                <a:gd name="T27" fmla="*/ 38 h 79"/>
                <a:gd name="T28" fmla="*/ 193 w 966"/>
                <a:gd name="T29" fmla="*/ 39 h 79"/>
                <a:gd name="T30" fmla="*/ 242 w 966"/>
                <a:gd name="T31" fmla="*/ 39 h 79"/>
                <a:gd name="T32" fmla="*/ 290 w 966"/>
                <a:gd name="T33" fmla="*/ 39 h 79"/>
                <a:gd name="T34" fmla="*/ 314 w 966"/>
                <a:gd name="T35" fmla="*/ 38 h 79"/>
                <a:gd name="T36" fmla="*/ 336 w 966"/>
                <a:gd name="T37" fmla="*/ 37 h 79"/>
                <a:gd name="T38" fmla="*/ 357 w 966"/>
                <a:gd name="T39" fmla="*/ 37 h 79"/>
                <a:gd name="T40" fmla="*/ 377 w 966"/>
                <a:gd name="T41" fmla="*/ 36 h 79"/>
                <a:gd name="T42" fmla="*/ 396 w 966"/>
                <a:gd name="T43" fmla="*/ 34 h 79"/>
                <a:gd name="T44" fmla="*/ 413 w 966"/>
                <a:gd name="T45" fmla="*/ 33 h 79"/>
                <a:gd name="T46" fmla="*/ 429 w 966"/>
                <a:gd name="T47" fmla="*/ 32 h 79"/>
                <a:gd name="T48" fmla="*/ 442 w 966"/>
                <a:gd name="T49" fmla="*/ 30 h 79"/>
                <a:gd name="T50" fmla="*/ 454 w 966"/>
                <a:gd name="T51" fmla="*/ 29 h 79"/>
                <a:gd name="T52" fmla="*/ 464 w 966"/>
                <a:gd name="T53" fmla="*/ 27 h 79"/>
                <a:gd name="T54" fmla="*/ 472 w 966"/>
                <a:gd name="T55" fmla="*/ 25 h 79"/>
                <a:gd name="T56" fmla="*/ 479 w 966"/>
                <a:gd name="T57" fmla="*/ 24 h 79"/>
                <a:gd name="T58" fmla="*/ 482 w 966"/>
                <a:gd name="T59" fmla="*/ 21 h 79"/>
                <a:gd name="T60" fmla="*/ 483 w 966"/>
                <a:gd name="T61" fmla="*/ 20 h 79"/>
                <a:gd name="T62" fmla="*/ 482 w 966"/>
                <a:gd name="T63" fmla="*/ 18 h 79"/>
                <a:gd name="T64" fmla="*/ 479 w 966"/>
                <a:gd name="T65" fmla="*/ 15 h 79"/>
                <a:gd name="T66" fmla="*/ 472 w 966"/>
                <a:gd name="T67" fmla="*/ 14 h 79"/>
                <a:gd name="T68" fmla="*/ 464 w 966"/>
                <a:gd name="T69" fmla="*/ 12 h 79"/>
                <a:gd name="T70" fmla="*/ 454 w 966"/>
                <a:gd name="T71" fmla="*/ 11 h 79"/>
                <a:gd name="T72" fmla="*/ 442 w 966"/>
                <a:gd name="T73" fmla="*/ 9 h 79"/>
                <a:gd name="T74" fmla="*/ 429 w 966"/>
                <a:gd name="T75" fmla="*/ 7 h 79"/>
                <a:gd name="T76" fmla="*/ 413 w 966"/>
                <a:gd name="T77" fmla="*/ 6 h 79"/>
                <a:gd name="T78" fmla="*/ 396 w 966"/>
                <a:gd name="T79" fmla="*/ 5 h 79"/>
                <a:gd name="T80" fmla="*/ 377 w 966"/>
                <a:gd name="T81" fmla="*/ 3 h 79"/>
                <a:gd name="T82" fmla="*/ 357 w 966"/>
                <a:gd name="T83" fmla="*/ 2 h 79"/>
                <a:gd name="T84" fmla="*/ 336 w 966"/>
                <a:gd name="T85" fmla="*/ 2 h 79"/>
                <a:gd name="T86" fmla="*/ 314 w 966"/>
                <a:gd name="T87" fmla="*/ 1 h 79"/>
                <a:gd name="T88" fmla="*/ 290 w 966"/>
                <a:gd name="T89" fmla="*/ 1 h 79"/>
                <a:gd name="T90" fmla="*/ 242 w 966"/>
                <a:gd name="T91" fmla="*/ 0 h 79"/>
                <a:gd name="T92" fmla="*/ 193 w 966"/>
                <a:gd name="T93" fmla="*/ 1 h 79"/>
                <a:gd name="T94" fmla="*/ 170 w 966"/>
                <a:gd name="T95" fmla="*/ 1 h 79"/>
                <a:gd name="T96" fmla="*/ 148 w 966"/>
                <a:gd name="T97" fmla="*/ 2 h 79"/>
                <a:gd name="T98" fmla="*/ 127 w 966"/>
                <a:gd name="T99" fmla="*/ 2 h 79"/>
                <a:gd name="T100" fmla="*/ 107 w 966"/>
                <a:gd name="T101" fmla="*/ 3 h 79"/>
                <a:gd name="T102" fmla="*/ 88 w 966"/>
                <a:gd name="T103" fmla="*/ 5 h 79"/>
                <a:gd name="T104" fmla="*/ 71 w 966"/>
                <a:gd name="T105" fmla="*/ 6 h 79"/>
                <a:gd name="T106" fmla="*/ 55 w 966"/>
                <a:gd name="T107" fmla="*/ 7 h 79"/>
                <a:gd name="T108" fmla="*/ 42 w 966"/>
                <a:gd name="T109" fmla="*/ 9 h 79"/>
                <a:gd name="T110" fmla="*/ 30 w 966"/>
                <a:gd name="T111" fmla="*/ 11 h 79"/>
                <a:gd name="T112" fmla="*/ 20 w 966"/>
                <a:gd name="T113" fmla="*/ 12 h 79"/>
                <a:gd name="T114" fmla="*/ 11 w 966"/>
                <a:gd name="T115" fmla="*/ 14 h 79"/>
                <a:gd name="T116" fmla="*/ 5 w 966"/>
                <a:gd name="T117" fmla="*/ 15 h 79"/>
                <a:gd name="T118" fmla="*/ 1 w 966"/>
                <a:gd name="T119" fmla="*/ 18 h 79"/>
                <a:gd name="T120" fmla="*/ 0 w 966"/>
                <a:gd name="T121" fmla="*/ 20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9">
                  <a:moveTo>
                    <a:pt x="0" y="40"/>
                  </a:moveTo>
                  <a:lnTo>
                    <a:pt x="2" y="43"/>
                  </a:lnTo>
                  <a:lnTo>
                    <a:pt x="10" y="48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8"/>
                  </a:lnTo>
                  <a:lnTo>
                    <a:pt x="83" y="61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3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9"/>
                  </a:lnTo>
                  <a:lnTo>
                    <a:pt x="483" y="79"/>
                  </a:lnTo>
                  <a:lnTo>
                    <a:pt x="580" y="79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1" y="69"/>
                  </a:lnTo>
                  <a:lnTo>
                    <a:pt x="825" y="67"/>
                  </a:lnTo>
                  <a:lnTo>
                    <a:pt x="857" y="64"/>
                  </a:lnTo>
                  <a:lnTo>
                    <a:pt x="884" y="61"/>
                  </a:lnTo>
                  <a:lnTo>
                    <a:pt x="908" y="58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8"/>
                  </a:lnTo>
                  <a:lnTo>
                    <a:pt x="964" y="43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2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61" name="Freeform 44"/>
            <p:cNvSpPr>
              <a:spLocks/>
            </p:cNvSpPr>
            <p:nvPr/>
          </p:nvSpPr>
          <p:spPr bwMode="auto">
            <a:xfrm>
              <a:off x="1715" y="1308"/>
              <a:ext cx="483" cy="156"/>
            </a:xfrm>
            <a:custGeom>
              <a:avLst/>
              <a:gdLst>
                <a:gd name="T0" fmla="*/ 242 w 966"/>
                <a:gd name="T1" fmla="*/ 0 h 314"/>
                <a:gd name="T2" fmla="*/ 193 w 966"/>
                <a:gd name="T3" fmla="*/ 1 h 314"/>
                <a:gd name="T4" fmla="*/ 170 w 966"/>
                <a:gd name="T5" fmla="*/ 1 h 314"/>
                <a:gd name="T6" fmla="*/ 148 w 966"/>
                <a:gd name="T7" fmla="*/ 2 h 314"/>
                <a:gd name="T8" fmla="*/ 127 w 966"/>
                <a:gd name="T9" fmla="*/ 2 h 314"/>
                <a:gd name="T10" fmla="*/ 107 w 966"/>
                <a:gd name="T11" fmla="*/ 3 h 314"/>
                <a:gd name="T12" fmla="*/ 88 w 966"/>
                <a:gd name="T13" fmla="*/ 5 h 314"/>
                <a:gd name="T14" fmla="*/ 71 w 966"/>
                <a:gd name="T15" fmla="*/ 6 h 314"/>
                <a:gd name="T16" fmla="*/ 55 w 966"/>
                <a:gd name="T17" fmla="*/ 7 h 314"/>
                <a:gd name="T18" fmla="*/ 42 w 966"/>
                <a:gd name="T19" fmla="*/ 9 h 314"/>
                <a:gd name="T20" fmla="*/ 30 w 966"/>
                <a:gd name="T21" fmla="*/ 11 h 314"/>
                <a:gd name="T22" fmla="*/ 20 w 966"/>
                <a:gd name="T23" fmla="*/ 12 h 314"/>
                <a:gd name="T24" fmla="*/ 11 w 966"/>
                <a:gd name="T25" fmla="*/ 14 h 314"/>
                <a:gd name="T26" fmla="*/ 5 w 966"/>
                <a:gd name="T27" fmla="*/ 15 h 314"/>
                <a:gd name="T28" fmla="*/ 1 w 966"/>
                <a:gd name="T29" fmla="*/ 18 h 314"/>
                <a:gd name="T30" fmla="*/ 0 w 966"/>
                <a:gd name="T31" fmla="*/ 20 h 314"/>
                <a:gd name="T32" fmla="*/ 0 w 966"/>
                <a:gd name="T33" fmla="*/ 136 h 314"/>
                <a:gd name="T34" fmla="*/ 1 w 966"/>
                <a:gd name="T35" fmla="*/ 138 h 314"/>
                <a:gd name="T36" fmla="*/ 5 w 966"/>
                <a:gd name="T37" fmla="*/ 141 h 314"/>
                <a:gd name="T38" fmla="*/ 11 w 966"/>
                <a:gd name="T39" fmla="*/ 142 h 314"/>
                <a:gd name="T40" fmla="*/ 20 w 966"/>
                <a:gd name="T41" fmla="*/ 144 h 314"/>
                <a:gd name="T42" fmla="*/ 30 w 966"/>
                <a:gd name="T43" fmla="*/ 145 h 314"/>
                <a:gd name="T44" fmla="*/ 42 w 966"/>
                <a:gd name="T45" fmla="*/ 147 h 314"/>
                <a:gd name="T46" fmla="*/ 55 w 966"/>
                <a:gd name="T47" fmla="*/ 149 h 314"/>
                <a:gd name="T48" fmla="*/ 71 w 966"/>
                <a:gd name="T49" fmla="*/ 150 h 314"/>
                <a:gd name="T50" fmla="*/ 88 w 966"/>
                <a:gd name="T51" fmla="*/ 151 h 314"/>
                <a:gd name="T52" fmla="*/ 107 w 966"/>
                <a:gd name="T53" fmla="*/ 153 h 314"/>
                <a:gd name="T54" fmla="*/ 127 w 966"/>
                <a:gd name="T55" fmla="*/ 154 h 314"/>
                <a:gd name="T56" fmla="*/ 148 w 966"/>
                <a:gd name="T57" fmla="*/ 154 h 314"/>
                <a:gd name="T58" fmla="*/ 170 w 966"/>
                <a:gd name="T59" fmla="*/ 155 h 314"/>
                <a:gd name="T60" fmla="*/ 193 w 966"/>
                <a:gd name="T61" fmla="*/ 156 h 314"/>
                <a:gd name="T62" fmla="*/ 242 w 966"/>
                <a:gd name="T63" fmla="*/ 156 h 314"/>
                <a:gd name="T64" fmla="*/ 290 w 966"/>
                <a:gd name="T65" fmla="*/ 156 h 314"/>
                <a:gd name="T66" fmla="*/ 314 w 966"/>
                <a:gd name="T67" fmla="*/ 155 h 314"/>
                <a:gd name="T68" fmla="*/ 336 w 966"/>
                <a:gd name="T69" fmla="*/ 154 h 314"/>
                <a:gd name="T70" fmla="*/ 357 w 966"/>
                <a:gd name="T71" fmla="*/ 154 h 314"/>
                <a:gd name="T72" fmla="*/ 377 w 966"/>
                <a:gd name="T73" fmla="*/ 153 h 314"/>
                <a:gd name="T74" fmla="*/ 396 w 966"/>
                <a:gd name="T75" fmla="*/ 151 h 314"/>
                <a:gd name="T76" fmla="*/ 413 w 966"/>
                <a:gd name="T77" fmla="*/ 150 h 314"/>
                <a:gd name="T78" fmla="*/ 429 w 966"/>
                <a:gd name="T79" fmla="*/ 149 h 314"/>
                <a:gd name="T80" fmla="*/ 442 w 966"/>
                <a:gd name="T81" fmla="*/ 147 h 314"/>
                <a:gd name="T82" fmla="*/ 454 w 966"/>
                <a:gd name="T83" fmla="*/ 145 h 314"/>
                <a:gd name="T84" fmla="*/ 464 w 966"/>
                <a:gd name="T85" fmla="*/ 144 h 314"/>
                <a:gd name="T86" fmla="*/ 472 w 966"/>
                <a:gd name="T87" fmla="*/ 142 h 314"/>
                <a:gd name="T88" fmla="*/ 479 w 966"/>
                <a:gd name="T89" fmla="*/ 141 h 314"/>
                <a:gd name="T90" fmla="*/ 482 w 966"/>
                <a:gd name="T91" fmla="*/ 138 h 314"/>
                <a:gd name="T92" fmla="*/ 483 w 966"/>
                <a:gd name="T93" fmla="*/ 136 h 314"/>
                <a:gd name="T94" fmla="*/ 483 w 966"/>
                <a:gd name="T95" fmla="*/ 20 h 314"/>
                <a:gd name="T96" fmla="*/ 482 w 966"/>
                <a:gd name="T97" fmla="*/ 18 h 314"/>
                <a:gd name="T98" fmla="*/ 479 w 966"/>
                <a:gd name="T99" fmla="*/ 15 h 314"/>
                <a:gd name="T100" fmla="*/ 472 w 966"/>
                <a:gd name="T101" fmla="*/ 14 h 314"/>
                <a:gd name="T102" fmla="*/ 464 w 966"/>
                <a:gd name="T103" fmla="*/ 12 h 314"/>
                <a:gd name="T104" fmla="*/ 454 w 966"/>
                <a:gd name="T105" fmla="*/ 11 h 314"/>
                <a:gd name="T106" fmla="*/ 442 w 966"/>
                <a:gd name="T107" fmla="*/ 9 h 314"/>
                <a:gd name="T108" fmla="*/ 429 w 966"/>
                <a:gd name="T109" fmla="*/ 7 h 314"/>
                <a:gd name="T110" fmla="*/ 413 w 966"/>
                <a:gd name="T111" fmla="*/ 6 h 314"/>
                <a:gd name="T112" fmla="*/ 396 w 966"/>
                <a:gd name="T113" fmla="*/ 5 h 314"/>
                <a:gd name="T114" fmla="*/ 377 w 966"/>
                <a:gd name="T115" fmla="*/ 3 h 314"/>
                <a:gd name="T116" fmla="*/ 357 w 966"/>
                <a:gd name="T117" fmla="*/ 2 h 314"/>
                <a:gd name="T118" fmla="*/ 336 w 966"/>
                <a:gd name="T119" fmla="*/ 2 h 314"/>
                <a:gd name="T120" fmla="*/ 314 w 966"/>
                <a:gd name="T121" fmla="*/ 1 h 314"/>
                <a:gd name="T122" fmla="*/ 290 w 966"/>
                <a:gd name="T123" fmla="*/ 1 h 314"/>
                <a:gd name="T124" fmla="*/ 242 w 966"/>
                <a:gd name="T125" fmla="*/ 0 h 3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4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3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10" y="283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6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3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4"/>
                  </a:lnTo>
                  <a:lnTo>
                    <a:pt x="483" y="314"/>
                  </a:lnTo>
                  <a:lnTo>
                    <a:pt x="580" y="314"/>
                  </a:lnTo>
                  <a:lnTo>
                    <a:pt x="628" y="312"/>
                  </a:lnTo>
                  <a:lnTo>
                    <a:pt x="672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1" y="304"/>
                  </a:lnTo>
                  <a:lnTo>
                    <a:pt x="825" y="302"/>
                  </a:lnTo>
                  <a:lnTo>
                    <a:pt x="857" y="299"/>
                  </a:lnTo>
                  <a:lnTo>
                    <a:pt x="884" y="296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3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8" y="22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2"/>
                  </a:lnTo>
                  <a:lnTo>
                    <a:pt x="791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2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62" name="Freeform 45"/>
            <p:cNvSpPr>
              <a:spLocks/>
            </p:cNvSpPr>
            <p:nvPr/>
          </p:nvSpPr>
          <p:spPr bwMode="auto">
            <a:xfrm>
              <a:off x="1715" y="1327"/>
              <a:ext cx="483" cy="20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7 h 39"/>
                <a:gd name="T10" fmla="*/ 30 w 966"/>
                <a:gd name="T11" fmla="*/ 9 h 39"/>
                <a:gd name="T12" fmla="*/ 42 w 966"/>
                <a:gd name="T13" fmla="*/ 11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7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20 h 39"/>
                <a:gd name="T30" fmla="*/ 242 w 966"/>
                <a:gd name="T31" fmla="*/ 20 h 39"/>
                <a:gd name="T32" fmla="*/ 290 w 966"/>
                <a:gd name="T33" fmla="*/ 20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6 w 966"/>
                <a:gd name="T43" fmla="*/ 15 h 39"/>
                <a:gd name="T44" fmla="*/ 413 w 966"/>
                <a:gd name="T45" fmla="*/ 14 h 39"/>
                <a:gd name="T46" fmla="*/ 429 w 966"/>
                <a:gd name="T47" fmla="*/ 12 h 39"/>
                <a:gd name="T48" fmla="*/ 442 w 966"/>
                <a:gd name="T49" fmla="*/ 11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10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3" y="32"/>
                  </a:lnTo>
                  <a:lnTo>
                    <a:pt x="253" y="34"/>
                  </a:lnTo>
                  <a:lnTo>
                    <a:pt x="295" y="35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5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1" y="29"/>
                  </a:lnTo>
                  <a:lnTo>
                    <a:pt x="825" y="27"/>
                  </a:lnTo>
                  <a:lnTo>
                    <a:pt x="857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63" name="Group 46"/>
          <p:cNvGrpSpPr>
            <a:grpSpLocks/>
          </p:cNvGrpSpPr>
          <p:nvPr/>
        </p:nvGrpSpPr>
        <p:grpSpPr bwMode="auto">
          <a:xfrm>
            <a:off x="1047750" y="2476972"/>
            <a:ext cx="397119" cy="106362"/>
            <a:chOff x="1715" y="1190"/>
            <a:chExt cx="483" cy="157"/>
          </a:xfrm>
        </p:grpSpPr>
        <p:sp>
          <p:nvSpPr>
            <p:cNvPr id="164" name="Freeform 47"/>
            <p:cNvSpPr>
              <a:spLocks/>
            </p:cNvSpPr>
            <p:nvPr/>
          </p:nvSpPr>
          <p:spPr bwMode="auto">
            <a:xfrm>
              <a:off x="1715" y="1190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65" name="Freeform 48"/>
            <p:cNvSpPr>
              <a:spLocks/>
            </p:cNvSpPr>
            <p:nvPr/>
          </p:nvSpPr>
          <p:spPr bwMode="auto">
            <a:xfrm>
              <a:off x="1715" y="1190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1 h 78"/>
                <a:gd name="T4" fmla="*/ 5 w 966"/>
                <a:gd name="T5" fmla="*/ 24 h 78"/>
                <a:gd name="T6" fmla="*/ 11 w 966"/>
                <a:gd name="T7" fmla="*/ 25 h 78"/>
                <a:gd name="T8" fmla="*/ 20 w 966"/>
                <a:gd name="T9" fmla="*/ 27 h 78"/>
                <a:gd name="T10" fmla="*/ 30 w 966"/>
                <a:gd name="T11" fmla="*/ 29 h 78"/>
                <a:gd name="T12" fmla="*/ 42 w 966"/>
                <a:gd name="T13" fmla="*/ 30 h 78"/>
                <a:gd name="T14" fmla="*/ 55 w 966"/>
                <a:gd name="T15" fmla="*/ 32 h 78"/>
                <a:gd name="T16" fmla="*/ 71 w 966"/>
                <a:gd name="T17" fmla="*/ 33 h 78"/>
                <a:gd name="T18" fmla="*/ 88 w 966"/>
                <a:gd name="T19" fmla="*/ 34 h 78"/>
                <a:gd name="T20" fmla="*/ 107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8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8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6 w 966"/>
                <a:gd name="T43" fmla="*/ 34 h 78"/>
                <a:gd name="T44" fmla="*/ 413 w 966"/>
                <a:gd name="T45" fmla="*/ 33 h 78"/>
                <a:gd name="T46" fmla="*/ 429 w 966"/>
                <a:gd name="T47" fmla="*/ 32 h 78"/>
                <a:gd name="T48" fmla="*/ 442 w 966"/>
                <a:gd name="T49" fmla="*/ 30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5 h 78"/>
                <a:gd name="T56" fmla="*/ 479 w 966"/>
                <a:gd name="T57" fmla="*/ 24 h 78"/>
                <a:gd name="T58" fmla="*/ 482 w 966"/>
                <a:gd name="T59" fmla="*/ 21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9 w 966"/>
                <a:gd name="T75" fmla="*/ 7 h 78"/>
                <a:gd name="T76" fmla="*/ 413 w 966"/>
                <a:gd name="T77" fmla="*/ 6 h 78"/>
                <a:gd name="T78" fmla="*/ 396 w 966"/>
                <a:gd name="T79" fmla="*/ 5 h 78"/>
                <a:gd name="T80" fmla="*/ 377 w 966"/>
                <a:gd name="T81" fmla="*/ 3 h 78"/>
                <a:gd name="T82" fmla="*/ 357 w 966"/>
                <a:gd name="T83" fmla="*/ 2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2 h 78"/>
                <a:gd name="T100" fmla="*/ 107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7 h 78"/>
                <a:gd name="T108" fmla="*/ 42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10" y="47"/>
                  </a:lnTo>
                  <a:lnTo>
                    <a:pt x="22" y="50"/>
                  </a:lnTo>
                  <a:lnTo>
                    <a:pt x="39" y="53"/>
                  </a:lnTo>
                  <a:lnTo>
                    <a:pt x="59" y="57"/>
                  </a:lnTo>
                  <a:lnTo>
                    <a:pt x="83" y="60"/>
                  </a:lnTo>
                  <a:lnTo>
                    <a:pt x="110" y="63"/>
                  </a:lnTo>
                  <a:lnTo>
                    <a:pt x="141" y="66"/>
                  </a:lnTo>
                  <a:lnTo>
                    <a:pt x="176" y="68"/>
                  </a:lnTo>
                  <a:lnTo>
                    <a:pt x="213" y="71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6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6"/>
                  </a:lnTo>
                  <a:lnTo>
                    <a:pt x="672" y="75"/>
                  </a:lnTo>
                  <a:lnTo>
                    <a:pt x="714" y="73"/>
                  </a:lnTo>
                  <a:lnTo>
                    <a:pt x="754" y="71"/>
                  </a:lnTo>
                  <a:lnTo>
                    <a:pt x="791" y="68"/>
                  </a:lnTo>
                  <a:lnTo>
                    <a:pt x="825" y="66"/>
                  </a:lnTo>
                  <a:lnTo>
                    <a:pt x="857" y="63"/>
                  </a:lnTo>
                  <a:lnTo>
                    <a:pt x="884" y="60"/>
                  </a:lnTo>
                  <a:lnTo>
                    <a:pt x="908" y="57"/>
                  </a:lnTo>
                  <a:lnTo>
                    <a:pt x="928" y="53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66" name="Freeform 49"/>
            <p:cNvSpPr>
              <a:spLocks/>
            </p:cNvSpPr>
            <p:nvPr/>
          </p:nvSpPr>
          <p:spPr bwMode="auto">
            <a:xfrm>
              <a:off x="1715" y="1190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67" name="Freeform 50"/>
            <p:cNvSpPr>
              <a:spLocks/>
            </p:cNvSpPr>
            <p:nvPr/>
          </p:nvSpPr>
          <p:spPr bwMode="auto">
            <a:xfrm>
              <a:off x="1715" y="1210"/>
              <a:ext cx="483" cy="19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1 h 39"/>
                <a:gd name="T4" fmla="*/ 5 w 966"/>
                <a:gd name="T5" fmla="*/ 4 h 39"/>
                <a:gd name="T6" fmla="*/ 11 w 966"/>
                <a:gd name="T7" fmla="*/ 5 h 39"/>
                <a:gd name="T8" fmla="*/ 20 w 966"/>
                <a:gd name="T9" fmla="*/ 7 h 39"/>
                <a:gd name="T10" fmla="*/ 30 w 966"/>
                <a:gd name="T11" fmla="*/ 9 h 39"/>
                <a:gd name="T12" fmla="*/ 42 w 966"/>
                <a:gd name="T13" fmla="*/ 10 h 39"/>
                <a:gd name="T14" fmla="*/ 55 w 966"/>
                <a:gd name="T15" fmla="*/ 12 h 39"/>
                <a:gd name="T16" fmla="*/ 71 w 966"/>
                <a:gd name="T17" fmla="*/ 13 h 39"/>
                <a:gd name="T18" fmla="*/ 88 w 966"/>
                <a:gd name="T19" fmla="*/ 14 h 39"/>
                <a:gd name="T20" fmla="*/ 107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8 h 39"/>
                <a:gd name="T28" fmla="*/ 193 w 966"/>
                <a:gd name="T29" fmla="*/ 19 h 39"/>
                <a:gd name="T30" fmla="*/ 242 w 966"/>
                <a:gd name="T31" fmla="*/ 19 h 39"/>
                <a:gd name="T32" fmla="*/ 290 w 966"/>
                <a:gd name="T33" fmla="*/ 19 h 39"/>
                <a:gd name="T34" fmla="*/ 314 w 966"/>
                <a:gd name="T35" fmla="*/ 18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6 w 966"/>
                <a:gd name="T43" fmla="*/ 14 h 39"/>
                <a:gd name="T44" fmla="*/ 413 w 966"/>
                <a:gd name="T45" fmla="*/ 13 h 39"/>
                <a:gd name="T46" fmla="*/ 429 w 966"/>
                <a:gd name="T47" fmla="*/ 12 h 39"/>
                <a:gd name="T48" fmla="*/ 442 w 966"/>
                <a:gd name="T49" fmla="*/ 10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5 h 39"/>
                <a:gd name="T56" fmla="*/ 479 w 966"/>
                <a:gd name="T57" fmla="*/ 4 h 39"/>
                <a:gd name="T58" fmla="*/ 482 w 966"/>
                <a:gd name="T59" fmla="*/ 1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10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3" y="32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6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1" y="29"/>
                  </a:lnTo>
                  <a:lnTo>
                    <a:pt x="825" y="27"/>
                  </a:lnTo>
                  <a:lnTo>
                    <a:pt x="857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68" name="Group 51"/>
          <p:cNvGrpSpPr>
            <a:grpSpLocks/>
          </p:cNvGrpSpPr>
          <p:nvPr/>
        </p:nvGrpSpPr>
        <p:grpSpPr bwMode="auto">
          <a:xfrm>
            <a:off x="1910861" y="2418235"/>
            <a:ext cx="398585" cy="106363"/>
            <a:chOff x="2681" y="1151"/>
            <a:chExt cx="483" cy="157"/>
          </a:xfrm>
        </p:grpSpPr>
        <p:sp>
          <p:nvSpPr>
            <p:cNvPr id="169" name="Freeform 52"/>
            <p:cNvSpPr>
              <a:spLocks/>
            </p:cNvSpPr>
            <p:nvPr/>
          </p:nvSpPr>
          <p:spPr bwMode="auto">
            <a:xfrm>
              <a:off x="2681" y="1151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6 w 966"/>
                <a:gd name="T11" fmla="*/ 4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3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50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4 h 313"/>
                <a:gd name="T54" fmla="*/ 127 w 966"/>
                <a:gd name="T55" fmla="*/ 155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5 h 313"/>
                <a:gd name="T72" fmla="*/ 377 w 966"/>
                <a:gd name="T73" fmla="*/ 154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50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3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8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4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2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2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1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0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5"/>
                  </a:lnTo>
                  <a:lnTo>
                    <a:pt x="907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1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0" name="Freeform 53"/>
            <p:cNvSpPr>
              <a:spLocks/>
            </p:cNvSpPr>
            <p:nvPr/>
          </p:nvSpPr>
          <p:spPr bwMode="auto">
            <a:xfrm>
              <a:off x="2681" y="1151"/>
              <a:ext cx="483" cy="39"/>
            </a:xfrm>
            <a:custGeom>
              <a:avLst/>
              <a:gdLst>
                <a:gd name="T0" fmla="*/ 0 w 966"/>
                <a:gd name="T1" fmla="*/ 19 h 79"/>
                <a:gd name="T2" fmla="*/ 1 w 966"/>
                <a:gd name="T3" fmla="*/ 21 h 79"/>
                <a:gd name="T4" fmla="*/ 5 w 966"/>
                <a:gd name="T5" fmla="*/ 24 h 79"/>
                <a:gd name="T6" fmla="*/ 11 w 966"/>
                <a:gd name="T7" fmla="*/ 25 h 79"/>
                <a:gd name="T8" fmla="*/ 20 w 966"/>
                <a:gd name="T9" fmla="*/ 27 h 79"/>
                <a:gd name="T10" fmla="*/ 30 w 966"/>
                <a:gd name="T11" fmla="*/ 28 h 79"/>
                <a:gd name="T12" fmla="*/ 41 w 966"/>
                <a:gd name="T13" fmla="*/ 30 h 79"/>
                <a:gd name="T14" fmla="*/ 55 w 966"/>
                <a:gd name="T15" fmla="*/ 32 h 79"/>
                <a:gd name="T16" fmla="*/ 71 w 966"/>
                <a:gd name="T17" fmla="*/ 33 h 79"/>
                <a:gd name="T18" fmla="*/ 88 w 966"/>
                <a:gd name="T19" fmla="*/ 34 h 79"/>
                <a:gd name="T20" fmla="*/ 106 w 966"/>
                <a:gd name="T21" fmla="*/ 36 h 79"/>
                <a:gd name="T22" fmla="*/ 127 w 966"/>
                <a:gd name="T23" fmla="*/ 37 h 79"/>
                <a:gd name="T24" fmla="*/ 148 w 966"/>
                <a:gd name="T25" fmla="*/ 37 h 79"/>
                <a:gd name="T26" fmla="*/ 170 w 966"/>
                <a:gd name="T27" fmla="*/ 38 h 79"/>
                <a:gd name="T28" fmla="*/ 193 w 966"/>
                <a:gd name="T29" fmla="*/ 39 h 79"/>
                <a:gd name="T30" fmla="*/ 242 w 966"/>
                <a:gd name="T31" fmla="*/ 39 h 79"/>
                <a:gd name="T32" fmla="*/ 290 w 966"/>
                <a:gd name="T33" fmla="*/ 39 h 79"/>
                <a:gd name="T34" fmla="*/ 314 w 966"/>
                <a:gd name="T35" fmla="*/ 38 h 79"/>
                <a:gd name="T36" fmla="*/ 336 w 966"/>
                <a:gd name="T37" fmla="*/ 37 h 79"/>
                <a:gd name="T38" fmla="*/ 357 w 966"/>
                <a:gd name="T39" fmla="*/ 37 h 79"/>
                <a:gd name="T40" fmla="*/ 377 w 966"/>
                <a:gd name="T41" fmla="*/ 36 h 79"/>
                <a:gd name="T42" fmla="*/ 395 w 966"/>
                <a:gd name="T43" fmla="*/ 34 h 79"/>
                <a:gd name="T44" fmla="*/ 413 w 966"/>
                <a:gd name="T45" fmla="*/ 33 h 79"/>
                <a:gd name="T46" fmla="*/ 428 w 966"/>
                <a:gd name="T47" fmla="*/ 32 h 79"/>
                <a:gd name="T48" fmla="*/ 442 w 966"/>
                <a:gd name="T49" fmla="*/ 30 h 79"/>
                <a:gd name="T50" fmla="*/ 454 w 966"/>
                <a:gd name="T51" fmla="*/ 28 h 79"/>
                <a:gd name="T52" fmla="*/ 464 w 966"/>
                <a:gd name="T53" fmla="*/ 27 h 79"/>
                <a:gd name="T54" fmla="*/ 472 w 966"/>
                <a:gd name="T55" fmla="*/ 25 h 79"/>
                <a:gd name="T56" fmla="*/ 479 w 966"/>
                <a:gd name="T57" fmla="*/ 24 h 79"/>
                <a:gd name="T58" fmla="*/ 482 w 966"/>
                <a:gd name="T59" fmla="*/ 21 h 79"/>
                <a:gd name="T60" fmla="*/ 483 w 966"/>
                <a:gd name="T61" fmla="*/ 19 h 79"/>
                <a:gd name="T62" fmla="*/ 482 w 966"/>
                <a:gd name="T63" fmla="*/ 18 h 79"/>
                <a:gd name="T64" fmla="*/ 479 w 966"/>
                <a:gd name="T65" fmla="*/ 15 h 79"/>
                <a:gd name="T66" fmla="*/ 472 w 966"/>
                <a:gd name="T67" fmla="*/ 14 h 79"/>
                <a:gd name="T68" fmla="*/ 464 w 966"/>
                <a:gd name="T69" fmla="*/ 12 h 79"/>
                <a:gd name="T70" fmla="*/ 454 w 966"/>
                <a:gd name="T71" fmla="*/ 10 h 79"/>
                <a:gd name="T72" fmla="*/ 442 w 966"/>
                <a:gd name="T73" fmla="*/ 9 h 79"/>
                <a:gd name="T74" fmla="*/ 428 w 966"/>
                <a:gd name="T75" fmla="*/ 7 h 79"/>
                <a:gd name="T76" fmla="*/ 413 w 966"/>
                <a:gd name="T77" fmla="*/ 6 h 79"/>
                <a:gd name="T78" fmla="*/ 395 w 966"/>
                <a:gd name="T79" fmla="*/ 5 h 79"/>
                <a:gd name="T80" fmla="*/ 377 w 966"/>
                <a:gd name="T81" fmla="*/ 3 h 79"/>
                <a:gd name="T82" fmla="*/ 357 w 966"/>
                <a:gd name="T83" fmla="*/ 2 h 79"/>
                <a:gd name="T84" fmla="*/ 336 w 966"/>
                <a:gd name="T85" fmla="*/ 2 h 79"/>
                <a:gd name="T86" fmla="*/ 314 w 966"/>
                <a:gd name="T87" fmla="*/ 1 h 79"/>
                <a:gd name="T88" fmla="*/ 290 w 966"/>
                <a:gd name="T89" fmla="*/ 1 h 79"/>
                <a:gd name="T90" fmla="*/ 242 w 966"/>
                <a:gd name="T91" fmla="*/ 0 h 79"/>
                <a:gd name="T92" fmla="*/ 193 w 966"/>
                <a:gd name="T93" fmla="*/ 1 h 79"/>
                <a:gd name="T94" fmla="*/ 170 w 966"/>
                <a:gd name="T95" fmla="*/ 1 h 79"/>
                <a:gd name="T96" fmla="*/ 148 w 966"/>
                <a:gd name="T97" fmla="*/ 2 h 79"/>
                <a:gd name="T98" fmla="*/ 127 w 966"/>
                <a:gd name="T99" fmla="*/ 2 h 79"/>
                <a:gd name="T100" fmla="*/ 106 w 966"/>
                <a:gd name="T101" fmla="*/ 3 h 79"/>
                <a:gd name="T102" fmla="*/ 88 w 966"/>
                <a:gd name="T103" fmla="*/ 5 h 79"/>
                <a:gd name="T104" fmla="*/ 71 w 966"/>
                <a:gd name="T105" fmla="*/ 6 h 79"/>
                <a:gd name="T106" fmla="*/ 55 w 966"/>
                <a:gd name="T107" fmla="*/ 7 h 79"/>
                <a:gd name="T108" fmla="*/ 41 w 966"/>
                <a:gd name="T109" fmla="*/ 9 h 79"/>
                <a:gd name="T110" fmla="*/ 30 w 966"/>
                <a:gd name="T111" fmla="*/ 10 h 79"/>
                <a:gd name="T112" fmla="*/ 20 w 966"/>
                <a:gd name="T113" fmla="*/ 12 h 79"/>
                <a:gd name="T114" fmla="*/ 11 w 966"/>
                <a:gd name="T115" fmla="*/ 14 h 79"/>
                <a:gd name="T116" fmla="*/ 5 w 966"/>
                <a:gd name="T117" fmla="*/ 15 h 79"/>
                <a:gd name="T118" fmla="*/ 1 w 966"/>
                <a:gd name="T119" fmla="*/ 18 h 79"/>
                <a:gd name="T120" fmla="*/ 0 w 966"/>
                <a:gd name="T121" fmla="*/ 19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9">
                  <a:moveTo>
                    <a:pt x="0" y="39"/>
                  </a:moveTo>
                  <a:lnTo>
                    <a:pt x="2" y="43"/>
                  </a:lnTo>
                  <a:lnTo>
                    <a:pt x="9" y="48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2" y="61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2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9"/>
                  </a:lnTo>
                  <a:lnTo>
                    <a:pt x="483" y="79"/>
                  </a:lnTo>
                  <a:lnTo>
                    <a:pt x="580" y="79"/>
                  </a:lnTo>
                  <a:lnTo>
                    <a:pt x="628" y="77"/>
                  </a:lnTo>
                  <a:lnTo>
                    <a:pt x="671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0" y="69"/>
                  </a:lnTo>
                  <a:lnTo>
                    <a:pt x="825" y="67"/>
                  </a:lnTo>
                  <a:lnTo>
                    <a:pt x="856" y="64"/>
                  </a:lnTo>
                  <a:lnTo>
                    <a:pt x="884" y="61"/>
                  </a:lnTo>
                  <a:lnTo>
                    <a:pt x="907" y="57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8"/>
                  </a:lnTo>
                  <a:lnTo>
                    <a:pt x="964" y="43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1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1" name="Freeform 54"/>
            <p:cNvSpPr>
              <a:spLocks/>
            </p:cNvSpPr>
            <p:nvPr/>
          </p:nvSpPr>
          <p:spPr bwMode="auto">
            <a:xfrm>
              <a:off x="2681" y="1151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6 w 966"/>
                <a:gd name="T11" fmla="*/ 4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3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50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4 h 313"/>
                <a:gd name="T54" fmla="*/ 127 w 966"/>
                <a:gd name="T55" fmla="*/ 155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5 h 313"/>
                <a:gd name="T72" fmla="*/ 377 w 966"/>
                <a:gd name="T73" fmla="*/ 154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50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3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8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4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2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2" y="295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2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2"/>
                  </a:lnTo>
                  <a:lnTo>
                    <a:pt x="671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0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5"/>
                  </a:lnTo>
                  <a:lnTo>
                    <a:pt x="907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2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1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2" name="Freeform 55"/>
            <p:cNvSpPr>
              <a:spLocks/>
            </p:cNvSpPr>
            <p:nvPr/>
          </p:nvSpPr>
          <p:spPr bwMode="auto">
            <a:xfrm>
              <a:off x="2681" y="1171"/>
              <a:ext cx="483" cy="19"/>
            </a:xfrm>
            <a:custGeom>
              <a:avLst/>
              <a:gdLst>
                <a:gd name="T0" fmla="*/ 0 w 966"/>
                <a:gd name="T1" fmla="*/ 0 h 40"/>
                <a:gd name="T2" fmla="*/ 1 w 966"/>
                <a:gd name="T3" fmla="*/ 2 h 40"/>
                <a:gd name="T4" fmla="*/ 5 w 966"/>
                <a:gd name="T5" fmla="*/ 4 h 40"/>
                <a:gd name="T6" fmla="*/ 11 w 966"/>
                <a:gd name="T7" fmla="*/ 6 h 40"/>
                <a:gd name="T8" fmla="*/ 20 w 966"/>
                <a:gd name="T9" fmla="*/ 7 h 40"/>
                <a:gd name="T10" fmla="*/ 30 w 966"/>
                <a:gd name="T11" fmla="*/ 9 h 40"/>
                <a:gd name="T12" fmla="*/ 41 w 966"/>
                <a:gd name="T13" fmla="*/ 10 h 40"/>
                <a:gd name="T14" fmla="*/ 55 w 966"/>
                <a:gd name="T15" fmla="*/ 12 h 40"/>
                <a:gd name="T16" fmla="*/ 71 w 966"/>
                <a:gd name="T17" fmla="*/ 13 h 40"/>
                <a:gd name="T18" fmla="*/ 88 w 966"/>
                <a:gd name="T19" fmla="*/ 14 h 40"/>
                <a:gd name="T20" fmla="*/ 106 w 966"/>
                <a:gd name="T21" fmla="*/ 16 h 40"/>
                <a:gd name="T22" fmla="*/ 127 w 966"/>
                <a:gd name="T23" fmla="*/ 17 h 40"/>
                <a:gd name="T24" fmla="*/ 148 w 966"/>
                <a:gd name="T25" fmla="*/ 17 h 40"/>
                <a:gd name="T26" fmla="*/ 170 w 966"/>
                <a:gd name="T27" fmla="*/ 18 h 40"/>
                <a:gd name="T28" fmla="*/ 193 w 966"/>
                <a:gd name="T29" fmla="*/ 19 h 40"/>
                <a:gd name="T30" fmla="*/ 242 w 966"/>
                <a:gd name="T31" fmla="*/ 19 h 40"/>
                <a:gd name="T32" fmla="*/ 290 w 966"/>
                <a:gd name="T33" fmla="*/ 19 h 40"/>
                <a:gd name="T34" fmla="*/ 314 w 966"/>
                <a:gd name="T35" fmla="*/ 18 h 40"/>
                <a:gd name="T36" fmla="*/ 336 w 966"/>
                <a:gd name="T37" fmla="*/ 17 h 40"/>
                <a:gd name="T38" fmla="*/ 357 w 966"/>
                <a:gd name="T39" fmla="*/ 17 h 40"/>
                <a:gd name="T40" fmla="*/ 377 w 966"/>
                <a:gd name="T41" fmla="*/ 16 h 40"/>
                <a:gd name="T42" fmla="*/ 395 w 966"/>
                <a:gd name="T43" fmla="*/ 14 h 40"/>
                <a:gd name="T44" fmla="*/ 413 w 966"/>
                <a:gd name="T45" fmla="*/ 13 h 40"/>
                <a:gd name="T46" fmla="*/ 428 w 966"/>
                <a:gd name="T47" fmla="*/ 12 h 40"/>
                <a:gd name="T48" fmla="*/ 442 w 966"/>
                <a:gd name="T49" fmla="*/ 10 h 40"/>
                <a:gd name="T50" fmla="*/ 454 w 966"/>
                <a:gd name="T51" fmla="*/ 9 h 40"/>
                <a:gd name="T52" fmla="*/ 464 w 966"/>
                <a:gd name="T53" fmla="*/ 7 h 40"/>
                <a:gd name="T54" fmla="*/ 472 w 966"/>
                <a:gd name="T55" fmla="*/ 6 h 40"/>
                <a:gd name="T56" fmla="*/ 479 w 966"/>
                <a:gd name="T57" fmla="*/ 4 h 40"/>
                <a:gd name="T58" fmla="*/ 482 w 966"/>
                <a:gd name="T59" fmla="*/ 2 h 40"/>
                <a:gd name="T60" fmla="*/ 483 w 966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40">
                  <a:moveTo>
                    <a:pt x="0" y="0"/>
                  </a:moveTo>
                  <a:lnTo>
                    <a:pt x="2" y="4"/>
                  </a:lnTo>
                  <a:lnTo>
                    <a:pt x="9" y="9"/>
                  </a:lnTo>
                  <a:lnTo>
                    <a:pt x="22" y="12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2" y="22"/>
                  </a:lnTo>
                  <a:lnTo>
                    <a:pt x="110" y="25"/>
                  </a:lnTo>
                  <a:lnTo>
                    <a:pt x="141" y="28"/>
                  </a:lnTo>
                  <a:lnTo>
                    <a:pt x="176" y="30"/>
                  </a:lnTo>
                  <a:lnTo>
                    <a:pt x="212" y="33"/>
                  </a:lnTo>
                  <a:lnTo>
                    <a:pt x="253" y="35"/>
                  </a:lnTo>
                  <a:lnTo>
                    <a:pt x="295" y="36"/>
                  </a:lnTo>
                  <a:lnTo>
                    <a:pt x="339" y="38"/>
                  </a:lnTo>
                  <a:lnTo>
                    <a:pt x="386" y="40"/>
                  </a:lnTo>
                  <a:lnTo>
                    <a:pt x="483" y="40"/>
                  </a:lnTo>
                  <a:lnTo>
                    <a:pt x="580" y="40"/>
                  </a:lnTo>
                  <a:lnTo>
                    <a:pt x="628" y="38"/>
                  </a:lnTo>
                  <a:lnTo>
                    <a:pt x="671" y="36"/>
                  </a:lnTo>
                  <a:lnTo>
                    <a:pt x="714" y="35"/>
                  </a:lnTo>
                  <a:lnTo>
                    <a:pt x="754" y="33"/>
                  </a:lnTo>
                  <a:lnTo>
                    <a:pt x="790" y="30"/>
                  </a:lnTo>
                  <a:lnTo>
                    <a:pt x="825" y="28"/>
                  </a:lnTo>
                  <a:lnTo>
                    <a:pt x="856" y="25"/>
                  </a:lnTo>
                  <a:lnTo>
                    <a:pt x="884" y="22"/>
                  </a:lnTo>
                  <a:lnTo>
                    <a:pt x="907" y="18"/>
                  </a:lnTo>
                  <a:lnTo>
                    <a:pt x="928" y="15"/>
                  </a:lnTo>
                  <a:lnTo>
                    <a:pt x="944" y="12"/>
                  </a:lnTo>
                  <a:lnTo>
                    <a:pt x="957" y="9"/>
                  </a:lnTo>
                  <a:lnTo>
                    <a:pt x="964" y="4"/>
                  </a:lnTo>
                  <a:lnTo>
                    <a:pt x="966" y="0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73" name="Group 56"/>
          <p:cNvGrpSpPr>
            <a:grpSpLocks/>
          </p:cNvGrpSpPr>
          <p:nvPr/>
        </p:nvGrpSpPr>
        <p:grpSpPr bwMode="auto">
          <a:xfrm>
            <a:off x="1910861" y="2365848"/>
            <a:ext cx="398585" cy="104775"/>
            <a:chOff x="2681" y="1034"/>
            <a:chExt cx="483" cy="156"/>
          </a:xfrm>
        </p:grpSpPr>
        <p:sp>
          <p:nvSpPr>
            <p:cNvPr id="174" name="Freeform 57"/>
            <p:cNvSpPr>
              <a:spLocks/>
            </p:cNvSpPr>
            <p:nvPr/>
          </p:nvSpPr>
          <p:spPr bwMode="auto">
            <a:xfrm>
              <a:off x="2681" y="1034"/>
              <a:ext cx="483" cy="156"/>
            </a:xfrm>
            <a:custGeom>
              <a:avLst/>
              <a:gdLst>
                <a:gd name="T0" fmla="*/ 242 w 966"/>
                <a:gd name="T1" fmla="*/ 0 h 314"/>
                <a:gd name="T2" fmla="*/ 193 w 966"/>
                <a:gd name="T3" fmla="*/ 1 h 314"/>
                <a:gd name="T4" fmla="*/ 170 w 966"/>
                <a:gd name="T5" fmla="*/ 1 h 314"/>
                <a:gd name="T6" fmla="*/ 148 w 966"/>
                <a:gd name="T7" fmla="*/ 2 h 314"/>
                <a:gd name="T8" fmla="*/ 127 w 966"/>
                <a:gd name="T9" fmla="*/ 2 h 314"/>
                <a:gd name="T10" fmla="*/ 106 w 966"/>
                <a:gd name="T11" fmla="*/ 3 h 314"/>
                <a:gd name="T12" fmla="*/ 88 w 966"/>
                <a:gd name="T13" fmla="*/ 5 h 314"/>
                <a:gd name="T14" fmla="*/ 71 w 966"/>
                <a:gd name="T15" fmla="*/ 6 h 314"/>
                <a:gd name="T16" fmla="*/ 55 w 966"/>
                <a:gd name="T17" fmla="*/ 7 h 314"/>
                <a:gd name="T18" fmla="*/ 41 w 966"/>
                <a:gd name="T19" fmla="*/ 9 h 314"/>
                <a:gd name="T20" fmla="*/ 30 w 966"/>
                <a:gd name="T21" fmla="*/ 11 h 314"/>
                <a:gd name="T22" fmla="*/ 20 w 966"/>
                <a:gd name="T23" fmla="*/ 12 h 314"/>
                <a:gd name="T24" fmla="*/ 11 w 966"/>
                <a:gd name="T25" fmla="*/ 14 h 314"/>
                <a:gd name="T26" fmla="*/ 5 w 966"/>
                <a:gd name="T27" fmla="*/ 15 h 314"/>
                <a:gd name="T28" fmla="*/ 1 w 966"/>
                <a:gd name="T29" fmla="*/ 18 h 314"/>
                <a:gd name="T30" fmla="*/ 0 w 966"/>
                <a:gd name="T31" fmla="*/ 20 h 314"/>
                <a:gd name="T32" fmla="*/ 0 w 966"/>
                <a:gd name="T33" fmla="*/ 136 h 314"/>
                <a:gd name="T34" fmla="*/ 1 w 966"/>
                <a:gd name="T35" fmla="*/ 138 h 314"/>
                <a:gd name="T36" fmla="*/ 5 w 966"/>
                <a:gd name="T37" fmla="*/ 141 h 314"/>
                <a:gd name="T38" fmla="*/ 11 w 966"/>
                <a:gd name="T39" fmla="*/ 142 h 314"/>
                <a:gd name="T40" fmla="*/ 20 w 966"/>
                <a:gd name="T41" fmla="*/ 144 h 314"/>
                <a:gd name="T42" fmla="*/ 30 w 966"/>
                <a:gd name="T43" fmla="*/ 145 h 314"/>
                <a:gd name="T44" fmla="*/ 41 w 966"/>
                <a:gd name="T45" fmla="*/ 147 h 314"/>
                <a:gd name="T46" fmla="*/ 55 w 966"/>
                <a:gd name="T47" fmla="*/ 149 h 314"/>
                <a:gd name="T48" fmla="*/ 71 w 966"/>
                <a:gd name="T49" fmla="*/ 150 h 314"/>
                <a:gd name="T50" fmla="*/ 88 w 966"/>
                <a:gd name="T51" fmla="*/ 151 h 314"/>
                <a:gd name="T52" fmla="*/ 106 w 966"/>
                <a:gd name="T53" fmla="*/ 153 h 314"/>
                <a:gd name="T54" fmla="*/ 127 w 966"/>
                <a:gd name="T55" fmla="*/ 154 h 314"/>
                <a:gd name="T56" fmla="*/ 148 w 966"/>
                <a:gd name="T57" fmla="*/ 154 h 314"/>
                <a:gd name="T58" fmla="*/ 170 w 966"/>
                <a:gd name="T59" fmla="*/ 155 h 314"/>
                <a:gd name="T60" fmla="*/ 193 w 966"/>
                <a:gd name="T61" fmla="*/ 156 h 314"/>
                <a:gd name="T62" fmla="*/ 242 w 966"/>
                <a:gd name="T63" fmla="*/ 156 h 314"/>
                <a:gd name="T64" fmla="*/ 290 w 966"/>
                <a:gd name="T65" fmla="*/ 156 h 314"/>
                <a:gd name="T66" fmla="*/ 314 w 966"/>
                <a:gd name="T67" fmla="*/ 155 h 314"/>
                <a:gd name="T68" fmla="*/ 336 w 966"/>
                <a:gd name="T69" fmla="*/ 154 h 314"/>
                <a:gd name="T70" fmla="*/ 357 w 966"/>
                <a:gd name="T71" fmla="*/ 154 h 314"/>
                <a:gd name="T72" fmla="*/ 377 w 966"/>
                <a:gd name="T73" fmla="*/ 153 h 314"/>
                <a:gd name="T74" fmla="*/ 395 w 966"/>
                <a:gd name="T75" fmla="*/ 151 h 314"/>
                <a:gd name="T76" fmla="*/ 413 w 966"/>
                <a:gd name="T77" fmla="*/ 150 h 314"/>
                <a:gd name="T78" fmla="*/ 428 w 966"/>
                <a:gd name="T79" fmla="*/ 149 h 314"/>
                <a:gd name="T80" fmla="*/ 442 w 966"/>
                <a:gd name="T81" fmla="*/ 147 h 314"/>
                <a:gd name="T82" fmla="*/ 454 w 966"/>
                <a:gd name="T83" fmla="*/ 145 h 314"/>
                <a:gd name="T84" fmla="*/ 464 w 966"/>
                <a:gd name="T85" fmla="*/ 144 h 314"/>
                <a:gd name="T86" fmla="*/ 472 w 966"/>
                <a:gd name="T87" fmla="*/ 142 h 314"/>
                <a:gd name="T88" fmla="*/ 479 w 966"/>
                <a:gd name="T89" fmla="*/ 141 h 314"/>
                <a:gd name="T90" fmla="*/ 482 w 966"/>
                <a:gd name="T91" fmla="*/ 138 h 314"/>
                <a:gd name="T92" fmla="*/ 483 w 966"/>
                <a:gd name="T93" fmla="*/ 136 h 314"/>
                <a:gd name="T94" fmla="*/ 483 w 966"/>
                <a:gd name="T95" fmla="*/ 20 h 314"/>
                <a:gd name="T96" fmla="*/ 482 w 966"/>
                <a:gd name="T97" fmla="*/ 18 h 314"/>
                <a:gd name="T98" fmla="*/ 479 w 966"/>
                <a:gd name="T99" fmla="*/ 15 h 314"/>
                <a:gd name="T100" fmla="*/ 472 w 966"/>
                <a:gd name="T101" fmla="*/ 14 h 314"/>
                <a:gd name="T102" fmla="*/ 464 w 966"/>
                <a:gd name="T103" fmla="*/ 12 h 314"/>
                <a:gd name="T104" fmla="*/ 454 w 966"/>
                <a:gd name="T105" fmla="*/ 11 h 314"/>
                <a:gd name="T106" fmla="*/ 442 w 966"/>
                <a:gd name="T107" fmla="*/ 9 h 314"/>
                <a:gd name="T108" fmla="*/ 428 w 966"/>
                <a:gd name="T109" fmla="*/ 7 h 314"/>
                <a:gd name="T110" fmla="*/ 413 w 966"/>
                <a:gd name="T111" fmla="*/ 6 h 314"/>
                <a:gd name="T112" fmla="*/ 395 w 966"/>
                <a:gd name="T113" fmla="*/ 5 h 314"/>
                <a:gd name="T114" fmla="*/ 377 w 966"/>
                <a:gd name="T115" fmla="*/ 3 h 314"/>
                <a:gd name="T116" fmla="*/ 357 w 966"/>
                <a:gd name="T117" fmla="*/ 2 h 314"/>
                <a:gd name="T118" fmla="*/ 336 w 966"/>
                <a:gd name="T119" fmla="*/ 2 h 314"/>
                <a:gd name="T120" fmla="*/ 314 w 966"/>
                <a:gd name="T121" fmla="*/ 1 h 314"/>
                <a:gd name="T122" fmla="*/ 290 w 966"/>
                <a:gd name="T123" fmla="*/ 1 h 314"/>
                <a:gd name="T124" fmla="*/ 242 w 966"/>
                <a:gd name="T125" fmla="*/ 0 h 3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4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3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2" y="296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2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4"/>
                  </a:lnTo>
                  <a:lnTo>
                    <a:pt x="483" y="314"/>
                  </a:lnTo>
                  <a:lnTo>
                    <a:pt x="580" y="314"/>
                  </a:lnTo>
                  <a:lnTo>
                    <a:pt x="628" y="312"/>
                  </a:lnTo>
                  <a:lnTo>
                    <a:pt x="671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0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6"/>
                  </a:lnTo>
                  <a:lnTo>
                    <a:pt x="907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3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1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5" name="Freeform 58"/>
            <p:cNvSpPr>
              <a:spLocks/>
            </p:cNvSpPr>
            <p:nvPr/>
          </p:nvSpPr>
          <p:spPr bwMode="auto">
            <a:xfrm>
              <a:off x="2681" y="1034"/>
              <a:ext cx="483" cy="39"/>
            </a:xfrm>
            <a:custGeom>
              <a:avLst/>
              <a:gdLst>
                <a:gd name="T0" fmla="*/ 0 w 966"/>
                <a:gd name="T1" fmla="*/ 20 h 79"/>
                <a:gd name="T2" fmla="*/ 1 w 966"/>
                <a:gd name="T3" fmla="*/ 21 h 79"/>
                <a:gd name="T4" fmla="*/ 5 w 966"/>
                <a:gd name="T5" fmla="*/ 24 h 79"/>
                <a:gd name="T6" fmla="*/ 11 w 966"/>
                <a:gd name="T7" fmla="*/ 25 h 79"/>
                <a:gd name="T8" fmla="*/ 20 w 966"/>
                <a:gd name="T9" fmla="*/ 27 h 79"/>
                <a:gd name="T10" fmla="*/ 30 w 966"/>
                <a:gd name="T11" fmla="*/ 29 h 79"/>
                <a:gd name="T12" fmla="*/ 41 w 966"/>
                <a:gd name="T13" fmla="*/ 30 h 79"/>
                <a:gd name="T14" fmla="*/ 55 w 966"/>
                <a:gd name="T15" fmla="*/ 32 h 79"/>
                <a:gd name="T16" fmla="*/ 71 w 966"/>
                <a:gd name="T17" fmla="*/ 33 h 79"/>
                <a:gd name="T18" fmla="*/ 88 w 966"/>
                <a:gd name="T19" fmla="*/ 34 h 79"/>
                <a:gd name="T20" fmla="*/ 106 w 966"/>
                <a:gd name="T21" fmla="*/ 36 h 79"/>
                <a:gd name="T22" fmla="*/ 127 w 966"/>
                <a:gd name="T23" fmla="*/ 37 h 79"/>
                <a:gd name="T24" fmla="*/ 148 w 966"/>
                <a:gd name="T25" fmla="*/ 37 h 79"/>
                <a:gd name="T26" fmla="*/ 170 w 966"/>
                <a:gd name="T27" fmla="*/ 38 h 79"/>
                <a:gd name="T28" fmla="*/ 193 w 966"/>
                <a:gd name="T29" fmla="*/ 39 h 79"/>
                <a:gd name="T30" fmla="*/ 242 w 966"/>
                <a:gd name="T31" fmla="*/ 39 h 79"/>
                <a:gd name="T32" fmla="*/ 290 w 966"/>
                <a:gd name="T33" fmla="*/ 39 h 79"/>
                <a:gd name="T34" fmla="*/ 314 w 966"/>
                <a:gd name="T35" fmla="*/ 38 h 79"/>
                <a:gd name="T36" fmla="*/ 336 w 966"/>
                <a:gd name="T37" fmla="*/ 37 h 79"/>
                <a:gd name="T38" fmla="*/ 357 w 966"/>
                <a:gd name="T39" fmla="*/ 37 h 79"/>
                <a:gd name="T40" fmla="*/ 377 w 966"/>
                <a:gd name="T41" fmla="*/ 36 h 79"/>
                <a:gd name="T42" fmla="*/ 395 w 966"/>
                <a:gd name="T43" fmla="*/ 34 h 79"/>
                <a:gd name="T44" fmla="*/ 413 w 966"/>
                <a:gd name="T45" fmla="*/ 33 h 79"/>
                <a:gd name="T46" fmla="*/ 428 w 966"/>
                <a:gd name="T47" fmla="*/ 32 h 79"/>
                <a:gd name="T48" fmla="*/ 442 w 966"/>
                <a:gd name="T49" fmla="*/ 30 h 79"/>
                <a:gd name="T50" fmla="*/ 454 w 966"/>
                <a:gd name="T51" fmla="*/ 29 h 79"/>
                <a:gd name="T52" fmla="*/ 464 w 966"/>
                <a:gd name="T53" fmla="*/ 27 h 79"/>
                <a:gd name="T54" fmla="*/ 472 w 966"/>
                <a:gd name="T55" fmla="*/ 25 h 79"/>
                <a:gd name="T56" fmla="*/ 479 w 966"/>
                <a:gd name="T57" fmla="*/ 24 h 79"/>
                <a:gd name="T58" fmla="*/ 482 w 966"/>
                <a:gd name="T59" fmla="*/ 21 h 79"/>
                <a:gd name="T60" fmla="*/ 483 w 966"/>
                <a:gd name="T61" fmla="*/ 20 h 79"/>
                <a:gd name="T62" fmla="*/ 482 w 966"/>
                <a:gd name="T63" fmla="*/ 18 h 79"/>
                <a:gd name="T64" fmla="*/ 479 w 966"/>
                <a:gd name="T65" fmla="*/ 15 h 79"/>
                <a:gd name="T66" fmla="*/ 472 w 966"/>
                <a:gd name="T67" fmla="*/ 14 h 79"/>
                <a:gd name="T68" fmla="*/ 464 w 966"/>
                <a:gd name="T69" fmla="*/ 12 h 79"/>
                <a:gd name="T70" fmla="*/ 454 w 966"/>
                <a:gd name="T71" fmla="*/ 11 h 79"/>
                <a:gd name="T72" fmla="*/ 442 w 966"/>
                <a:gd name="T73" fmla="*/ 9 h 79"/>
                <a:gd name="T74" fmla="*/ 428 w 966"/>
                <a:gd name="T75" fmla="*/ 7 h 79"/>
                <a:gd name="T76" fmla="*/ 413 w 966"/>
                <a:gd name="T77" fmla="*/ 6 h 79"/>
                <a:gd name="T78" fmla="*/ 395 w 966"/>
                <a:gd name="T79" fmla="*/ 5 h 79"/>
                <a:gd name="T80" fmla="*/ 377 w 966"/>
                <a:gd name="T81" fmla="*/ 3 h 79"/>
                <a:gd name="T82" fmla="*/ 357 w 966"/>
                <a:gd name="T83" fmla="*/ 2 h 79"/>
                <a:gd name="T84" fmla="*/ 336 w 966"/>
                <a:gd name="T85" fmla="*/ 2 h 79"/>
                <a:gd name="T86" fmla="*/ 314 w 966"/>
                <a:gd name="T87" fmla="*/ 1 h 79"/>
                <a:gd name="T88" fmla="*/ 290 w 966"/>
                <a:gd name="T89" fmla="*/ 1 h 79"/>
                <a:gd name="T90" fmla="*/ 242 w 966"/>
                <a:gd name="T91" fmla="*/ 0 h 79"/>
                <a:gd name="T92" fmla="*/ 193 w 966"/>
                <a:gd name="T93" fmla="*/ 1 h 79"/>
                <a:gd name="T94" fmla="*/ 170 w 966"/>
                <a:gd name="T95" fmla="*/ 1 h 79"/>
                <a:gd name="T96" fmla="*/ 148 w 966"/>
                <a:gd name="T97" fmla="*/ 2 h 79"/>
                <a:gd name="T98" fmla="*/ 127 w 966"/>
                <a:gd name="T99" fmla="*/ 2 h 79"/>
                <a:gd name="T100" fmla="*/ 106 w 966"/>
                <a:gd name="T101" fmla="*/ 3 h 79"/>
                <a:gd name="T102" fmla="*/ 88 w 966"/>
                <a:gd name="T103" fmla="*/ 5 h 79"/>
                <a:gd name="T104" fmla="*/ 71 w 966"/>
                <a:gd name="T105" fmla="*/ 6 h 79"/>
                <a:gd name="T106" fmla="*/ 55 w 966"/>
                <a:gd name="T107" fmla="*/ 7 h 79"/>
                <a:gd name="T108" fmla="*/ 41 w 966"/>
                <a:gd name="T109" fmla="*/ 9 h 79"/>
                <a:gd name="T110" fmla="*/ 30 w 966"/>
                <a:gd name="T111" fmla="*/ 11 h 79"/>
                <a:gd name="T112" fmla="*/ 20 w 966"/>
                <a:gd name="T113" fmla="*/ 12 h 79"/>
                <a:gd name="T114" fmla="*/ 11 w 966"/>
                <a:gd name="T115" fmla="*/ 14 h 79"/>
                <a:gd name="T116" fmla="*/ 5 w 966"/>
                <a:gd name="T117" fmla="*/ 15 h 79"/>
                <a:gd name="T118" fmla="*/ 1 w 966"/>
                <a:gd name="T119" fmla="*/ 18 h 79"/>
                <a:gd name="T120" fmla="*/ 0 w 966"/>
                <a:gd name="T121" fmla="*/ 20 h 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9">
                  <a:moveTo>
                    <a:pt x="0" y="40"/>
                  </a:moveTo>
                  <a:lnTo>
                    <a:pt x="2" y="43"/>
                  </a:lnTo>
                  <a:lnTo>
                    <a:pt x="9" y="48"/>
                  </a:lnTo>
                  <a:lnTo>
                    <a:pt x="22" y="51"/>
                  </a:lnTo>
                  <a:lnTo>
                    <a:pt x="39" y="54"/>
                  </a:lnTo>
                  <a:lnTo>
                    <a:pt x="59" y="58"/>
                  </a:lnTo>
                  <a:lnTo>
                    <a:pt x="82" y="61"/>
                  </a:lnTo>
                  <a:lnTo>
                    <a:pt x="110" y="64"/>
                  </a:lnTo>
                  <a:lnTo>
                    <a:pt x="141" y="67"/>
                  </a:lnTo>
                  <a:lnTo>
                    <a:pt x="176" y="69"/>
                  </a:lnTo>
                  <a:lnTo>
                    <a:pt x="212" y="72"/>
                  </a:lnTo>
                  <a:lnTo>
                    <a:pt x="253" y="74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9"/>
                  </a:lnTo>
                  <a:lnTo>
                    <a:pt x="483" y="79"/>
                  </a:lnTo>
                  <a:lnTo>
                    <a:pt x="580" y="79"/>
                  </a:lnTo>
                  <a:lnTo>
                    <a:pt x="628" y="77"/>
                  </a:lnTo>
                  <a:lnTo>
                    <a:pt x="671" y="75"/>
                  </a:lnTo>
                  <a:lnTo>
                    <a:pt x="714" y="74"/>
                  </a:lnTo>
                  <a:lnTo>
                    <a:pt x="754" y="72"/>
                  </a:lnTo>
                  <a:lnTo>
                    <a:pt x="790" y="69"/>
                  </a:lnTo>
                  <a:lnTo>
                    <a:pt x="825" y="67"/>
                  </a:lnTo>
                  <a:lnTo>
                    <a:pt x="856" y="64"/>
                  </a:lnTo>
                  <a:lnTo>
                    <a:pt x="884" y="61"/>
                  </a:lnTo>
                  <a:lnTo>
                    <a:pt x="907" y="58"/>
                  </a:lnTo>
                  <a:lnTo>
                    <a:pt x="928" y="54"/>
                  </a:lnTo>
                  <a:lnTo>
                    <a:pt x="944" y="51"/>
                  </a:lnTo>
                  <a:lnTo>
                    <a:pt x="957" y="48"/>
                  </a:lnTo>
                  <a:lnTo>
                    <a:pt x="964" y="43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1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6" name="Freeform 59"/>
            <p:cNvSpPr>
              <a:spLocks/>
            </p:cNvSpPr>
            <p:nvPr/>
          </p:nvSpPr>
          <p:spPr bwMode="auto">
            <a:xfrm>
              <a:off x="2681" y="1034"/>
              <a:ext cx="483" cy="156"/>
            </a:xfrm>
            <a:custGeom>
              <a:avLst/>
              <a:gdLst>
                <a:gd name="T0" fmla="*/ 242 w 966"/>
                <a:gd name="T1" fmla="*/ 0 h 314"/>
                <a:gd name="T2" fmla="*/ 193 w 966"/>
                <a:gd name="T3" fmla="*/ 1 h 314"/>
                <a:gd name="T4" fmla="*/ 170 w 966"/>
                <a:gd name="T5" fmla="*/ 1 h 314"/>
                <a:gd name="T6" fmla="*/ 148 w 966"/>
                <a:gd name="T7" fmla="*/ 2 h 314"/>
                <a:gd name="T8" fmla="*/ 127 w 966"/>
                <a:gd name="T9" fmla="*/ 2 h 314"/>
                <a:gd name="T10" fmla="*/ 106 w 966"/>
                <a:gd name="T11" fmla="*/ 3 h 314"/>
                <a:gd name="T12" fmla="*/ 88 w 966"/>
                <a:gd name="T13" fmla="*/ 5 h 314"/>
                <a:gd name="T14" fmla="*/ 71 w 966"/>
                <a:gd name="T15" fmla="*/ 6 h 314"/>
                <a:gd name="T16" fmla="*/ 55 w 966"/>
                <a:gd name="T17" fmla="*/ 7 h 314"/>
                <a:gd name="T18" fmla="*/ 41 w 966"/>
                <a:gd name="T19" fmla="*/ 9 h 314"/>
                <a:gd name="T20" fmla="*/ 30 w 966"/>
                <a:gd name="T21" fmla="*/ 11 h 314"/>
                <a:gd name="T22" fmla="*/ 20 w 966"/>
                <a:gd name="T23" fmla="*/ 12 h 314"/>
                <a:gd name="T24" fmla="*/ 11 w 966"/>
                <a:gd name="T25" fmla="*/ 14 h 314"/>
                <a:gd name="T26" fmla="*/ 5 w 966"/>
                <a:gd name="T27" fmla="*/ 15 h 314"/>
                <a:gd name="T28" fmla="*/ 1 w 966"/>
                <a:gd name="T29" fmla="*/ 18 h 314"/>
                <a:gd name="T30" fmla="*/ 0 w 966"/>
                <a:gd name="T31" fmla="*/ 20 h 314"/>
                <a:gd name="T32" fmla="*/ 0 w 966"/>
                <a:gd name="T33" fmla="*/ 136 h 314"/>
                <a:gd name="T34" fmla="*/ 1 w 966"/>
                <a:gd name="T35" fmla="*/ 138 h 314"/>
                <a:gd name="T36" fmla="*/ 5 w 966"/>
                <a:gd name="T37" fmla="*/ 141 h 314"/>
                <a:gd name="T38" fmla="*/ 11 w 966"/>
                <a:gd name="T39" fmla="*/ 142 h 314"/>
                <a:gd name="T40" fmla="*/ 20 w 966"/>
                <a:gd name="T41" fmla="*/ 144 h 314"/>
                <a:gd name="T42" fmla="*/ 30 w 966"/>
                <a:gd name="T43" fmla="*/ 145 h 314"/>
                <a:gd name="T44" fmla="*/ 41 w 966"/>
                <a:gd name="T45" fmla="*/ 147 h 314"/>
                <a:gd name="T46" fmla="*/ 55 w 966"/>
                <a:gd name="T47" fmla="*/ 149 h 314"/>
                <a:gd name="T48" fmla="*/ 71 w 966"/>
                <a:gd name="T49" fmla="*/ 150 h 314"/>
                <a:gd name="T50" fmla="*/ 88 w 966"/>
                <a:gd name="T51" fmla="*/ 151 h 314"/>
                <a:gd name="T52" fmla="*/ 106 w 966"/>
                <a:gd name="T53" fmla="*/ 153 h 314"/>
                <a:gd name="T54" fmla="*/ 127 w 966"/>
                <a:gd name="T55" fmla="*/ 154 h 314"/>
                <a:gd name="T56" fmla="*/ 148 w 966"/>
                <a:gd name="T57" fmla="*/ 154 h 314"/>
                <a:gd name="T58" fmla="*/ 170 w 966"/>
                <a:gd name="T59" fmla="*/ 155 h 314"/>
                <a:gd name="T60" fmla="*/ 193 w 966"/>
                <a:gd name="T61" fmla="*/ 156 h 314"/>
                <a:gd name="T62" fmla="*/ 242 w 966"/>
                <a:gd name="T63" fmla="*/ 156 h 314"/>
                <a:gd name="T64" fmla="*/ 290 w 966"/>
                <a:gd name="T65" fmla="*/ 156 h 314"/>
                <a:gd name="T66" fmla="*/ 314 w 966"/>
                <a:gd name="T67" fmla="*/ 155 h 314"/>
                <a:gd name="T68" fmla="*/ 336 w 966"/>
                <a:gd name="T69" fmla="*/ 154 h 314"/>
                <a:gd name="T70" fmla="*/ 357 w 966"/>
                <a:gd name="T71" fmla="*/ 154 h 314"/>
                <a:gd name="T72" fmla="*/ 377 w 966"/>
                <a:gd name="T73" fmla="*/ 153 h 314"/>
                <a:gd name="T74" fmla="*/ 395 w 966"/>
                <a:gd name="T75" fmla="*/ 151 h 314"/>
                <a:gd name="T76" fmla="*/ 413 w 966"/>
                <a:gd name="T77" fmla="*/ 150 h 314"/>
                <a:gd name="T78" fmla="*/ 428 w 966"/>
                <a:gd name="T79" fmla="*/ 149 h 314"/>
                <a:gd name="T80" fmla="*/ 442 w 966"/>
                <a:gd name="T81" fmla="*/ 147 h 314"/>
                <a:gd name="T82" fmla="*/ 454 w 966"/>
                <a:gd name="T83" fmla="*/ 145 h 314"/>
                <a:gd name="T84" fmla="*/ 464 w 966"/>
                <a:gd name="T85" fmla="*/ 144 h 314"/>
                <a:gd name="T86" fmla="*/ 472 w 966"/>
                <a:gd name="T87" fmla="*/ 142 h 314"/>
                <a:gd name="T88" fmla="*/ 479 w 966"/>
                <a:gd name="T89" fmla="*/ 141 h 314"/>
                <a:gd name="T90" fmla="*/ 482 w 966"/>
                <a:gd name="T91" fmla="*/ 138 h 314"/>
                <a:gd name="T92" fmla="*/ 483 w 966"/>
                <a:gd name="T93" fmla="*/ 136 h 314"/>
                <a:gd name="T94" fmla="*/ 483 w 966"/>
                <a:gd name="T95" fmla="*/ 20 h 314"/>
                <a:gd name="T96" fmla="*/ 482 w 966"/>
                <a:gd name="T97" fmla="*/ 18 h 314"/>
                <a:gd name="T98" fmla="*/ 479 w 966"/>
                <a:gd name="T99" fmla="*/ 15 h 314"/>
                <a:gd name="T100" fmla="*/ 472 w 966"/>
                <a:gd name="T101" fmla="*/ 14 h 314"/>
                <a:gd name="T102" fmla="*/ 464 w 966"/>
                <a:gd name="T103" fmla="*/ 12 h 314"/>
                <a:gd name="T104" fmla="*/ 454 w 966"/>
                <a:gd name="T105" fmla="*/ 11 h 314"/>
                <a:gd name="T106" fmla="*/ 442 w 966"/>
                <a:gd name="T107" fmla="*/ 9 h 314"/>
                <a:gd name="T108" fmla="*/ 428 w 966"/>
                <a:gd name="T109" fmla="*/ 7 h 314"/>
                <a:gd name="T110" fmla="*/ 413 w 966"/>
                <a:gd name="T111" fmla="*/ 6 h 314"/>
                <a:gd name="T112" fmla="*/ 395 w 966"/>
                <a:gd name="T113" fmla="*/ 5 h 314"/>
                <a:gd name="T114" fmla="*/ 377 w 966"/>
                <a:gd name="T115" fmla="*/ 3 h 314"/>
                <a:gd name="T116" fmla="*/ 357 w 966"/>
                <a:gd name="T117" fmla="*/ 2 h 314"/>
                <a:gd name="T118" fmla="*/ 336 w 966"/>
                <a:gd name="T119" fmla="*/ 2 h 314"/>
                <a:gd name="T120" fmla="*/ 314 w 966"/>
                <a:gd name="T121" fmla="*/ 1 h 314"/>
                <a:gd name="T122" fmla="*/ 290 w 966"/>
                <a:gd name="T123" fmla="*/ 1 h 314"/>
                <a:gd name="T124" fmla="*/ 242 w 966"/>
                <a:gd name="T125" fmla="*/ 0 h 3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4">
                  <a:moveTo>
                    <a:pt x="483" y="0"/>
                  </a:moveTo>
                  <a:lnTo>
                    <a:pt x="386" y="2"/>
                  </a:lnTo>
                  <a:lnTo>
                    <a:pt x="339" y="2"/>
                  </a:lnTo>
                  <a:lnTo>
                    <a:pt x="295" y="4"/>
                  </a:lnTo>
                  <a:lnTo>
                    <a:pt x="253" y="5"/>
                  </a:lnTo>
                  <a:lnTo>
                    <a:pt x="212" y="7"/>
                  </a:lnTo>
                  <a:lnTo>
                    <a:pt x="176" y="10"/>
                  </a:lnTo>
                  <a:lnTo>
                    <a:pt x="141" y="12"/>
                  </a:lnTo>
                  <a:lnTo>
                    <a:pt x="110" y="15"/>
                  </a:lnTo>
                  <a:lnTo>
                    <a:pt x="82" y="18"/>
                  </a:lnTo>
                  <a:lnTo>
                    <a:pt x="59" y="22"/>
                  </a:lnTo>
                  <a:lnTo>
                    <a:pt x="39" y="25"/>
                  </a:lnTo>
                  <a:lnTo>
                    <a:pt x="22" y="28"/>
                  </a:lnTo>
                  <a:lnTo>
                    <a:pt x="9" y="31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9" y="283"/>
                  </a:lnTo>
                  <a:lnTo>
                    <a:pt x="22" y="286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2" y="296"/>
                  </a:lnTo>
                  <a:lnTo>
                    <a:pt x="110" y="299"/>
                  </a:lnTo>
                  <a:lnTo>
                    <a:pt x="141" y="302"/>
                  </a:lnTo>
                  <a:lnTo>
                    <a:pt x="176" y="304"/>
                  </a:lnTo>
                  <a:lnTo>
                    <a:pt x="212" y="307"/>
                  </a:lnTo>
                  <a:lnTo>
                    <a:pt x="253" y="309"/>
                  </a:lnTo>
                  <a:lnTo>
                    <a:pt x="295" y="310"/>
                  </a:lnTo>
                  <a:lnTo>
                    <a:pt x="339" y="312"/>
                  </a:lnTo>
                  <a:lnTo>
                    <a:pt x="386" y="314"/>
                  </a:lnTo>
                  <a:lnTo>
                    <a:pt x="483" y="314"/>
                  </a:lnTo>
                  <a:lnTo>
                    <a:pt x="580" y="314"/>
                  </a:lnTo>
                  <a:lnTo>
                    <a:pt x="628" y="312"/>
                  </a:lnTo>
                  <a:lnTo>
                    <a:pt x="671" y="310"/>
                  </a:lnTo>
                  <a:lnTo>
                    <a:pt x="714" y="309"/>
                  </a:lnTo>
                  <a:lnTo>
                    <a:pt x="754" y="307"/>
                  </a:lnTo>
                  <a:lnTo>
                    <a:pt x="790" y="304"/>
                  </a:lnTo>
                  <a:lnTo>
                    <a:pt x="825" y="302"/>
                  </a:lnTo>
                  <a:lnTo>
                    <a:pt x="856" y="299"/>
                  </a:lnTo>
                  <a:lnTo>
                    <a:pt x="884" y="296"/>
                  </a:lnTo>
                  <a:lnTo>
                    <a:pt x="907" y="292"/>
                  </a:lnTo>
                  <a:lnTo>
                    <a:pt x="928" y="289"/>
                  </a:lnTo>
                  <a:lnTo>
                    <a:pt x="944" y="286"/>
                  </a:lnTo>
                  <a:lnTo>
                    <a:pt x="957" y="283"/>
                  </a:lnTo>
                  <a:lnTo>
                    <a:pt x="964" y="278"/>
                  </a:lnTo>
                  <a:lnTo>
                    <a:pt x="966" y="274"/>
                  </a:lnTo>
                  <a:lnTo>
                    <a:pt x="966" y="40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5"/>
                  </a:lnTo>
                  <a:lnTo>
                    <a:pt x="907" y="22"/>
                  </a:lnTo>
                  <a:lnTo>
                    <a:pt x="884" y="18"/>
                  </a:lnTo>
                  <a:lnTo>
                    <a:pt x="856" y="15"/>
                  </a:lnTo>
                  <a:lnTo>
                    <a:pt x="825" y="12"/>
                  </a:lnTo>
                  <a:lnTo>
                    <a:pt x="790" y="10"/>
                  </a:lnTo>
                  <a:lnTo>
                    <a:pt x="754" y="7"/>
                  </a:lnTo>
                  <a:lnTo>
                    <a:pt x="714" y="5"/>
                  </a:lnTo>
                  <a:lnTo>
                    <a:pt x="671" y="4"/>
                  </a:lnTo>
                  <a:lnTo>
                    <a:pt x="628" y="2"/>
                  </a:lnTo>
                  <a:lnTo>
                    <a:pt x="580" y="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7" name="Freeform 60"/>
            <p:cNvSpPr>
              <a:spLocks/>
            </p:cNvSpPr>
            <p:nvPr/>
          </p:nvSpPr>
          <p:spPr bwMode="auto">
            <a:xfrm>
              <a:off x="2681" y="1053"/>
              <a:ext cx="483" cy="20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7 h 39"/>
                <a:gd name="T10" fmla="*/ 30 w 966"/>
                <a:gd name="T11" fmla="*/ 9 h 39"/>
                <a:gd name="T12" fmla="*/ 41 w 966"/>
                <a:gd name="T13" fmla="*/ 11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6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20 h 39"/>
                <a:gd name="T30" fmla="*/ 242 w 966"/>
                <a:gd name="T31" fmla="*/ 20 h 39"/>
                <a:gd name="T32" fmla="*/ 290 w 966"/>
                <a:gd name="T33" fmla="*/ 20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5 w 966"/>
                <a:gd name="T43" fmla="*/ 15 h 39"/>
                <a:gd name="T44" fmla="*/ 413 w 966"/>
                <a:gd name="T45" fmla="*/ 14 h 39"/>
                <a:gd name="T46" fmla="*/ 428 w 966"/>
                <a:gd name="T47" fmla="*/ 12 h 39"/>
                <a:gd name="T48" fmla="*/ 442 w 966"/>
                <a:gd name="T49" fmla="*/ 11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9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8"/>
                  </a:lnTo>
                  <a:lnTo>
                    <a:pt x="82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2" y="32"/>
                  </a:lnTo>
                  <a:lnTo>
                    <a:pt x="253" y="34"/>
                  </a:lnTo>
                  <a:lnTo>
                    <a:pt x="295" y="35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1" y="35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0" y="29"/>
                  </a:lnTo>
                  <a:lnTo>
                    <a:pt x="825" y="27"/>
                  </a:lnTo>
                  <a:lnTo>
                    <a:pt x="856" y="24"/>
                  </a:lnTo>
                  <a:lnTo>
                    <a:pt x="884" y="21"/>
                  </a:lnTo>
                  <a:lnTo>
                    <a:pt x="907" y="18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78" name="Group 61"/>
          <p:cNvGrpSpPr>
            <a:grpSpLocks/>
          </p:cNvGrpSpPr>
          <p:nvPr/>
        </p:nvGrpSpPr>
        <p:grpSpPr bwMode="auto">
          <a:xfrm>
            <a:off x="1910861" y="2313460"/>
            <a:ext cx="398585" cy="104775"/>
            <a:chOff x="2681" y="916"/>
            <a:chExt cx="483" cy="157"/>
          </a:xfrm>
        </p:grpSpPr>
        <p:sp>
          <p:nvSpPr>
            <p:cNvPr id="179" name="Freeform 62"/>
            <p:cNvSpPr>
              <a:spLocks/>
            </p:cNvSpPr>
            <p:nvPr/>
          </p:nvSpPr>
          <p:spPr bwMode="auto">
            <a:xfrm>
              <a:off x="2681" y="916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6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7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2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9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9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2"/>
                  </a:lnTo>
                  <a:lnTo>
                    <a:pt x="82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2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1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0" y="303"/>
                  </a:lnTo>
                  <a:lnTo>
                    <a:pt x="825" y="301"/>
                  </a:lnTo>
                  <a:lnTo>
                    <a:pt x="856" y="298"/>
                  </a:lnTo>
                  <a:lnTo>
                    <a:pt x="884" y="295"/>
                  </a:lnTo>
                  <a:lnTo>
                    <a:pt x="907" y="292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4"/>
                  </a:lnTo>
                  <a:lnTo>
                    <a:pt x="825" y="11"/>
                  </a:lnTo>
                  <a:lnTo>
                    <a:pt x="790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1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80" name="Freeform 63"/>
            <p:cNvSpPr>
              <a:spLocks/>
            </p:cNvSpPr>
            <p:nvPr/>
          </p:nvSpPr>
          <p:spPr bwMode="auto">
            <a:xfrm>
              <a:off x="2681" y="916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1 h 78"/>
                <a:gd name="T4" fmla="*/ 5 w 966"/>
                <a:gd name="T5" fmla="*/ 24 h 78"/>
                <a:gd name="T6" fmla="*/ 11 w 966"/>
                <a:gd name="T7" fmla="*/ 25 h 78"/>
                <a:gd name="T8" fmla="*/ 20 w 966"/>
                <a:gd name="T9" fmla="*/ 27 h 78"/>
                <a:gd name="T10" fmla="*/ 30 w 966"/>
                <a:gd name="T11" fmla="*/ 29 h 78"/>
                <a:gd name="T12" fmla="*/ 41 w 966"/>
                <a:gd name="T13" fmla="*/ 30 h 78"/>
                <a:gd name="T14" fmla="*/ 55 w 966"/>
                <a:gd name="T15" fmla="*/ 32 h 78"/>
                <a:gd name="T16" fmla="*/ 71 w 966"/>
                <a:gd name="T17" fmla="*/ 33 h 78"/>
                <a:gd name="T18" fmla="*/ 88 w 966"/>
                <a:gd name="T19" fmla="*/ 34 h 78"/>
                <a:gd name="T20" fmla="*/ 106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8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8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5 w 966"/>
                <a:gd name="T43" fmla="*/ 34 h 78"/>
                <a:gd name="T44" fmla="*/ 413 w 966"/>
                <a:gd name="T45" fmla="*/ 33 h 78"/>
                <a:gd name="T46" fmla="*/ 428 w 966"/>
                <a:gd name="T47" fmla="*/ 32 h 78"/>
                <a:gd name="T48" fmla="*/ 442 w 966"/>
                <a:gd name="T49" fmla="*/ 30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5 h 78"/>
                <a:gd name="T56" fmla="*/ 479 w 966"/>
                <a:gd name="T57" fmla="*/ 24 h 78"/>
                <a:gd name="T58" fmla="*/ 482 w 966"/>
                <a:gd name="T59" fmla="*/ 21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8 w 966"/>
                <a:gd name="T75" fmla="*/ 7 h 78"/>
                <a:gd name="T76" fmla="*/ 413 w 966"/>
                <a:gd name="T77" fmla="*/ 6 h 78"/>
                <a:gd name="T78" fmla="*/ 395 w 966"/>
                <a:gd name="T79" fmla="*/ 5 h 78"/>
                <a:gd name="T80" fmla="*/ 377 w 966"/>
                <a:gd name="T81" fmla="*/ 3 h 78"/>
                <a:gd name="T82" fmla="*/ 357 w 966"/>
                <a:gd name="T83" fmla="*/ 2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2 h 78"/>
                <a:gd name="T100" fmla="*/ 106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7 h 78"/>
                <a:gd name="T108" fmla="*/ 41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9" y="47"/>
                  </a:lnTo>
                  <a:lnTo>
                    <a:pt x="22" y="50"/>
                  </a:lnTo>
                  <a:lnTo>
                    <a:pt x="39" y="53"/>
                  </a:lnTo>
                  <a:lnTo>
                    <a:pt x="59" y="57"/>
                  </a:lnTo>
                  <a:lnTo>
                    <a:pt x="82" y="60"/>
                  </a:lnTo>
                  <a:lnTo>
                    <a:pt x="110" y="63"/>
                  </a:lnTo>
                  <a:lnTo>
                    <a:pt x="141" y="66"/>
                  </a:lnTo>
                  <a:lnTo>
                    <a:pt x="176" y="68"/>
                  </a:lnTo>
                  <a:lnTo>
                    <a:pt x="212" y="71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6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6"/>
                  </a:lnTo>
                  <a:lnTo>
                    <a:pt x="671" y="75"/>
                  </a:lnTo>
                  <a:lnTo>
                    <a:pt x="714" y="73"/>
                  </a:lnTo>
                  <a:lnTo>
                    <a:pt x="754" y="71"/>
                  </a:lnTo>
                  <a:lnTo>
                    <a:pt x="790" y="68"/>
                  </a:lnTo>
                  <a:lnTo>
                    <a:pt x="825" y="66"/>
                  </a:lnTo>
                  <a:lnTo>
                    <a:pt x="856" y="63"/>
                  </a:lnTo>
                  <a:lnTo>
                    <a:pt x="884" y="60"/>
                  </a:lnTo>
                  <a:lnTo>
                    <a:pt x="907" y="57"/>
                  </a:lnTo>
                  <a:lnTo>
                    <a:pt x="928" y="53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4"/>
                  </a:lnTo>
                  <a:lnTo>
                    <a:pt x="825" y="11"/>
                  </a:lnTo>
                  <a:lnTo>
                    <a:pt x="790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1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2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9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81" name="Freeform 64"/>
            <p:cNvSpPr>
              <a:spLocks/>
            </p:cNvSpPr>
            <p:nvPr/>
          </p:nvSpPr>
          <p:spPr bwMode="auto">
            <a:xfrm>
              <a:off x="2681" y="916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6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1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1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6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5 w 966"/>
                <a:gd name="T75" fmla="*/ 152 h 313"/>
                <a:gd name="T76" fmla="*/ 413 w 966"/>
                <a:gd name="T77" fmla="*/ 151 h 313"/>
                <a:gd name="T78" fmla="*/ 428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8 w 966"/>
                <a:gd name="T109" fmla="*/ 7 h 313"/>
                <a:gd name="T110" fmla="*/ 413 w 966"/>
                <a:gd name="T111" fmla="*/ 6 h 313"/>
                <a:gd name="T112" fmla="*/ 395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2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2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9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9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2"/>
                  </a:lnTo>
                  <a:lnTo>
                    <a:pt x="82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2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1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0" y="303"/>
                  </a:lnTo>
                  <a:lnTo>
                    <a:pt x="825" y="301"/>
                  </a:lnTo>
                  <a:lnTo>
                    <a:pt x="856" y="298"/>
                  </a:lnTo>
                  <a:lnTo>
                    <a:pt x="884" y="295"/>
                  </a:lnTo>
                  <a:lnTo>
                    <a:pt x="907" y="292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7" y="21"/>
                  </a:lnTo>
                  <a:lnTo>
                    <a:pt x="884" y="18"/>
                  </a:lnTo>
                  <a:lnTo>
                    <a:pt x="856" y="14"/>
                  </a:lnTo>
                  <a:lnTo>
                    <a:pt x="825" y="11"/>
                  </a:lnTo>
                  <a:lnTo>
                    <a:pt x="790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1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82" name="Freeform 65"/>
            <p:cNvSpPr>
              <a:spLocks/>
            </p:cNvSpPr>
            <p:nvPr/>
          </p:nvSpPr>
          <p:spPr bwMode="auto">
            <a:xfrm>
              <a:off x="2681" y="936"/>
              <a:ext cx="483" cy="19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1 h 39"/>
                <a:gd name="T4" fmla="*/ 5 w 966"/>
                <a:gd name="T5" fmla="*/ 4 h 39"/>
                <a:gd name="T6" fmla="*/ 11 w 966"/>
                <a:gd name="T7" fmla="*/ 5 h 39"/>
                <a:gd name="T8" fmla="*/ 20 w 966"/>
                <a:gd name="T9" fmla="*/ 7 h 39"/>
                <a:gd name="T10" fmla="*/ 30 w 966"/>
                <a:gd name="T11" fmla="*/ 9 h 39"/>
                <a:gd name="T12" fmla="*/ 41 w 966"/>
                <a:gd name="T13" fmla="*/ 10 h 39"/>
                <a:gd name="T14" fmla="*/ 55 w 966"/>
                <a:gd name="T15" fmla="*/ 12 h 39"/>
                <a:gd name="T16" fmla="*/ 71 w 966"/>
                <a:gd name="T17" fmla="*/ 13 h 39"/>
                <a:gd name="T18" fmla="*/ 88 w 966"/>
                <a:gd name="T19" fmla="*/ 14 h 39"/>
                <a:gd name="T20" fmla="*/ 106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8 h 39"/>
                <a:gd name="T28" fmla="*/ 193 w 966"/>
                <a:gd name="T29" fmla="*/ 19 h 39"/>
                <a:gd name="T30" fmla="*/ 242 w 966"/>
                <a:gd name="T31" fmla="*/ 19 h 39"/>
                <a:gd name="T32" fmla="*/ 290 w 966"/>
                <a:gd name="T33" fmla="*/ 19 h 39"/>
                <a:gd name="T34" fmla="*/ 314 w 966"/>
                <a:gd name="T35" fmla="*/ 18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5 w 966"/>
                <a:gd name="T43" fmla="*/ 14 h 39"/>
                <a:gd name="T44" fmla="*/ 413 w 966"/>
                <a:gd name="T45" fmla="*/ 13 h 39"/>
                <a:gd name="T46" fmla="*/ 428 w 966"/>
                <a:gd name="T47" fmla="*/ 12 h 39"/>
                <a:gd name="T48" fmla="*/ 442 w 966"/>
                <a:gd name="T49" fmla="*/ 10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5 h 39"/>
                <a:gd name="T56" fmla="*/ 479 w 966"/>
                <a:gd name="T57" fmla="*/ 4 h 39"/>
                <a:gd name="T58" fmla="*/ 482 w 966"/>
                <a:gd name="T59" fmla="*/ 1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9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8"/>
                  </a:lnTo>
                  <a:lnTo>
                    <a:pt x="82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2" y="32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1" y="36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0" y="29"/>
                  </a:lnTo>
                  <a:lnTo>
                    <a:pt x="825" y="27"/>
                  </a:lnTo>
                  <a:lnTo>
                    <a:pt x="856" y="24"/>
                  </a:lnTo>
                  <a:lnTo>
                    <a:pt x="884" y="21"/>
                  </a:lnTo>
                  <a:lnTo>
                    <a:pt x="907" y="18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83" name="Group 66"/>
          <p:cNvGrpSpPr>
            <a:grpSpLocks/>
          </p:cNvGrpSpPr>
          <p:nvPr/>
        </p:nvGrpSpPr>
        <p:grpSpPr bwMode="auto">
          <a:xfrm>
            <a:off x="2744666" y="2561109"/>
            <a:ext cx="398585" cy="104775"/>
            <a:chOff x="3735" y="1464"/>
            <a:chExt cx="483" cy="157"/>
          </a:xfrm>
        </p:grpSpPr>
        <p:sp>
          <p:nvSpPr>
            <p:cNvPr id="184" name="Freeform 67"/>
            <p:cNvSpPr>
              <a:spLocks/>
            </p:cNvSpPr>
            <p:nvPr/>
          </p:nvSpPr>
          <p:spPr bwMode="auto">
            <a:xfrm>
              <a:off x="3735" y="1464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1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1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7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85" name="Freeform 68"/>
            <p:cNvSpPr>
              <a:spLocks/>
            </p:cNvSpPr>
            <p:nvPr/>
          </p:nvSpPr>
          <p:spPr bwMode="auto">
            <a:xfrm>
              <a:off x="3735" y="1464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1 h 78"/>
                <a:gd name="T4" fmla="*/ 5 w 966"/>
                <a:gd name="T5" fmla="*/ 24 h 78"/>
                <a:gd name="T6" fmla="*/ 11 w 966"/>
                <a:gd name="T7" fmla="*/ 25 h 78"/>
                <a:gd name="T8" fmla="*/ 20 w 966"/>
                <a:gd name="T9" fmla="*/ 27 h 78"/>
                <a:gd name="T10" fmla="*/ 30 w 966"/>
                <a:gd name="T11" fmla="*/ 29 h 78"/>
                <a:gd name="T12" fmla="*/ 42 w 966"/>
                <a:gd name="T13" fmla="*/ 30 h 78"/>
                <a:gd name="T14" fmla="*/ 55 w 966"/>
                <a:gd name="T15" fmla="*/ 32 h 78"/>
                <a:gd name="T16" fmla="*/ 71 w 966"/>
                <a:gd name="T17" fmla="*/ 33 h 78"/>
                <a:gd name="T18" fmla="*/ 88 w 966"/>
                <a:gd name="T19" fmla="*/ 34 h 78"/>
                <a:gd name="T20" fmla="*/ 107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8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8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6 w 966"/>
                <a:gd name="T43" fmla="*/ 34 h 78"/>
                <a:gd name="T44" fmla="*/ 413 w 966"/>
                <a:gd name="T45" fmla="*/ 33 h 78"/>
                <a:gd name="T46" fmla="*/ 429 w 966"/>
                <a:gd name="T47" fmla="*/ 32 h 78"/>
                <a:gd name="T48" fmla="*/ 442 w 966"/>
                <a:gd name="T49" fmla="*/ 30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5 h 78"/>
                <a:gd name="T56" fmla="*/ 479 w 966"/>
                <a:gd name="T57" fmla="*/ 24 h 78"/>
                <a:gd name="T58" fmla="*/ 482 w 966"/>
                <a:gd name="T59" fmla="*/ 21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9 w 966"/>
                <a:gd name="T75" fmla="*/ 7 h 78"/>
                <a:gd name="T76" fmla="*/ 413 w 966"/>
                <a:gd name="T77" fmla="*/ 6 h 78"/>
                <a:gd name="T78" fmla="*/ 396 w 966"/>
                <a:gd name="T79" fmla="*/ 5 h 78"/>
                <a:gd name="T80" fmla="*/ 377 w 966"/>
                <a:gd name="T81" fmla="*/ 3 h 78"/>
                <a:gd name="T82" fmla="*/ 357 w 966"/>
                <a:gd name="T83" fmla="*/ 2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2 h 78"/>
                <a:gd name="T100" fmla="*/ 107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7 h 78"/>
                <a:gd name="T108" fmla="*/ 42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10" y="47"/>
                  </a:lnTo>
                  <a:lnTo>
                    <a:pt x="22" y="50"/>
                  </a:lnTo>
                  <a:lnTo>
                    <a:pt x="39" y="53"/>
                  </a:lnTo>
                  <a:lnTo>
                    <a:pt x="59" y="57"/>
                  </a:lnTo>
                  <a:lnTo>
                    <a:pt x="83" y="60"/>
                  </a:lnTo>
                  <a:lnTo>
                    <a:pt x="110" y="63"/>
                  </a:lnTo>
                  <a:lnTo>
                    <a:pt x="141" y="66"/>
                  </a:lnTo>
                  <a:lnTo>
                    <a:pt x="176" y="68"/>
                  </a:lnTo>
                  <a:lnTo>
                    <a:pt x="213" y="71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6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6"/>
                  </a:lnTo>
                  <a:lnTo>
                    <a:pt x="672" y="75"/>
                  </a:lnTo>
                  <a:lnTo>
                    <a:pt x="714" y="73"/>
                  </a:lnTo>
                  <a:lnTo>
                    <a:pt x="754" y="71"/>
                  </a:lnTo>
                  <a:lnTo>
                    <a:pt x="791" y="68"/>
                  </a:lnTo>
                  <a:lnTo>
                    <a:pt x="825" y="66"/>
                  </a:lnTo>
                  <a:lnTo>
                    <a:pt x="857" y="63"/>
                  </a:lnTo>
                  <a:lnTo>
                    <a:pt x="884" y="60"/>
                  </a:lnTo>
                  <a:lnTo>
                    <a:pt x="908" y="57"/>
                  </a:lnTo>
                  <a:lnTo>
                    <a:pt x="928" y="53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7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86" name="Freeform 69"/>
            <p:cNvSpPr>
              <a:spLocks/>
            </p:cNvSpPr>
            <p:nvPr/>
          </p:nvSpPr>
          <p:spPr bwMode="auto">
            <a:xfrm>
              <a:off x="3735" y="1464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1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1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7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87" name="Freeform 70"/>
            <p:cNvSpPr>
              <a:spLocks/>
            </p:cNvSpPr>
            <p:nvPr/>
          </p:nvSpPr>
          <p:spPr bwMode="auto">
            <a:xfrm>
              <a:off x="3735" y="1484"/>
              <a:ext cx="483" cy="19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1 h 39"/>
                <a:gd name="T4" fmla="*/ 5 w 966"/>
                <a:gd name="T5" fmla="*/ 4 h 39"/>
                <a:gd name="T6" fmla="*/ 11 w 966"/>
                <a:gd name="T7" fmla="*/ 5 h 39"/>
                <a:gd name="T8" fmla="*/ 20 w 966"/>
                <a:gd name="T9" fmla="*/ 7 h 39"/>
                <a:gd name="T10" fmla="*/ 30 w 966"/>
                <a:gd name="T11" fmla="*/ 9 h 39"/>
                <a:gd name="T12" fmla="*/ 42 w 966"/>
                <a:gd name="T13" fmla="*/ 10 h 39"/>
                <a:gd name="T14" fmla="*/ 55 w 966"/>
                <a:gd name="T15" fmla="*/ 12 h 39"/>
                <a:gd name="T16" fmla="*/ 71 w 966"/>
                <a:gd name="T17" fmla="*/ 13 h 39"/>
                <a:gd name="T18" fmla="*/ 88 w 966"/>
                <a:gd name="T19" fmla="*/ 14 h 39"/>
                <a:gd name="T20" fmla="*/ 107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8 h 39"/>
                <a:gd name="T28" fmla="*/ 193 w 966"/>
                <a:gd name="T29" fmla="*/ 19 h 39"/>
                <a:gd name="T30" fmla="*/ 242 w 966"/>
                <a:gd name="T31" fmla="*/ 19 h 39"/>
                <a:gd name="T32" fmla="*/ 290 w 966"/>
                <a:gd name="T33" fmla="*/ 19 h 39"/>
                <a:gd name="T34" fmla="*/ 314 w 966"/>
                <a:gd name="T35" fmla="*/ 18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6 w 966"/>
                <a:gd name="T43" fmla="*/ 14 h 39"/>
                <a:gd name="T44" fmla="*/ 413 w 966"/>
                <a:gd name="T45" fmla="*/ 13 h 39"/>
                <a:gd name="T46" fmla="*/ 429 w 966"/>
                <a:gd name="T47" fmla="*/ 12 h 39"/>
                <a:gd name="T48" fmla="*/ 442 w 966"/>
                <a:gd name="T49" fmla="*/ 10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5 h 39"/>
                <a:gd name="T56" fmla="*/ 479 w 966"/>
                <a:gd name="T57" fmla="*/ 4 h 39"/>
                <a:gd name="T58" fmla="*/ 482 w 966"/>
                <a:gd name="T59" fmla="*/ 1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10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3" y="32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6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1" y="29"/>
                  </a:lnTo>
                  <a:lnTo>
                    <a:pt x="825" y="27"/>
                  </a:lnTo>
                  <a:lnTo>
                    <a:pt x="857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88" name="Group 71"/>
          <p:cNvGrpSpPr>
            <a:grpSpLocks/>
          </p:cNvGrpSpPr>
          <p:nvPr/>
        </p:nvGrpSpPr>
        <p:grpSpPr bwMode="auto">
          <a:xfrm>
            <a:off x="2744666" y="2507135"/>
            <a:ext cx="398585" cy="106363"/>
            <a:chOff x="3735" y="1347"/>
            <a:chExt cx="483" cy="156"/>
          </a:xfrm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3735" y="1347"/>
              <a:ext cx="483" cy="156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0 h 313"/>
                <a:gd name="T4" fmla="*/ 170 w 966"/>
                <a:gd name="T5" fmla="*/ 0 h 313"/>
                <a:gd name="T6" fmla="*/ 148 w 966"/>
                <a:gd name="T7" fmla="*/ 1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4 h 313"/>
                <a:gd name="T14" fmla="*/ 71 w 966"/>
                <a:gd name="T15" fmla="*/ 5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0 h 313"/>
                <a:gd name="T22" fmla="*/ 20 w 966"/>
                <a:gd name="T23" fmla="*/ 12 h 313"/>
                <a:gd name="T24" fmla="*/ 11 w 966"/>
                <a:gd name="T25" fmla="*/ 13 h 313"/>
                <a:gd name="T26" fmla="*/ 5 w 966"/>
                <a:gd name="T27" fmla="*/ 15 h 313"/>
                <a:gd name="T28" fmla="*/ 1 w 966"/>
                <a:gd name="T29" fmla="*/ 18 h 313"/>
                <a:gd name="T30" fmla="*/ 0 w 966"/>
                <a:gd name="T31" fmla="*/ 19 h 313"/>
                <a:gd name="T32" fmla="*/ 0 w 966"/>
                <a:gd name="T33" fmla="*/ 137 h 313"/>
                <a:gd name="T34" fmla="*/ 1 w 966"/>
                <a:gd name="T35" fmla="*/ 138 h 313"/>
                <a:gd name="T36" fmla="*/ 5 w 966"/>
                <a:gd name="T37" fmla="*/ 141 h 313"/>
                <a:gd name="T38" fmla="*/ 11 w 966"/>
                <a:gd name="T39" fmla="*/ 142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7 h 313"/>
                <a:gd name="T46" fmla="*/ 55 w 966"/>
                <a:gd name="T47" fmla="*/ 149 h 313"/>
                <a:gd name="T48" fmla="*/ 71 w 966"/>
                <a:gd name="T49" fmla="*/ 150 h 313"/>
                <a:gd name="T50" fmla="*/ 88 w 966"/>
                <a:gd name="T51" fmla="*/ 151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5 h 313"/>
                <a:gd name="T60" fmla="*/ 193 w 966"/>
                <a:gd name="T61" fmla="*/ 156 h 313"/>
                <a:gd name="T62" fmla="*/ 242 w 966"/>
                <a:gd name="T63" fmla="*/ 156 h 313"/>
                <a:gd name="T64" fmla="*/ 290 w 966"/>
                <a:gd name="T65" fmla="*/ 156 h 313"/>
                <a:gd name="T66" fmla="*/ 314 w 966"/>
                <a:gd name="T67" fmla="*/ 155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1 h 313"/>
                <a:gd name="T76" fmla="*/ 413 w 966"/>
                <a:gd name="T77" fmla="*/ 150 h 313"/>
                <a:gd name="T78" fmla="*/ 429 w 966"/>
                <a:gd name="T79" fmla="*/ 149 h 313"/>
                <a:gd name="T80" fmla="*/ 442 w 966"/>
                <a:gd name="T81" fmla="*/ 147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2 h 313"/>
                <a:gd name="T88" fmla="*/ 479 w 966"/>
                <a:gd name="T89" fmla="*/ 141 h 313"/>
                <a:gd name="T90" fmla="*/ 482 w 966"/>
                <a:gd name="T91" fmla="*/ 138 h 313"/>
                <a:gd name="T92" fmla="*/ 483 w 966"/>
                <a:gd name="T93" fmla="*/ 137 h 313"/>
                <a:gd name="T94" fmla="*/ 483 w 966"/>
                <a:gd name="T95" fmla="*/ 19 h 313"/>
                <a:gd name="T96" fmla="*/ 482 w 966"/>
                <a:gd name="T97" fmla="*/ 18 h 313"/>
                <a:gd name="T98" fmla="*/ 479 w 966"/>
                <a:gd name="T99" fmla="*/ 15 h 313"/>
                <a:gd name="T100" fmla="*/ 472 w 966"/>
                <a:gd name="T101" fmla="*/ 13 h 313"/>
                <a:gd name="T102" fmla="*/ 464 w 966"/>
                <a:gd name="T103" fmla="*/ 12 h 313"/>
                <a:gd name="T104" fmla="*/ 454 w 966"/>
                <a:gd name="T105" fmla="*/ 10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5 h 313"/>
                <a:gd name="T112" fmla="*/ 396 w 966"/>
                <a:gd name="T113" fmla="*/ 4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1 h 313"/>
                <a:gd name="T120" fmla="*/ 314 w 966"/>
                <a:gd name="T121" fmla="*/ 0 h 313"/>
                <a:gd name="T122" fmla="*/ 290 w 966"/>
                <a:gd name="T123" fmla="*/ 0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0" name="Freeform 73"/>
            <p:cNvSpPr>
              <a:spLocks/>
            </p:cNvSpPr>
            <p:nvPr/>
          </p:nvSpPr>
          <p:spPr bwMode="auto">
            <a:xfrm>
              <a:off x="3735" y="1347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1 h 78"/>
                <a:gd name="T4" fmla="*/ 5 w 966"/>
                <a:gd name="T5" fmla="*/ 24 h 78"/>
                <a:gd name="T6" fmla="*/ 11 w 966"/>
                <a:gd name="T7" fmla="*/ 25 h 78"/>
                <a:gd name="T8" fmla="*/ 20 w 966"/>
                <a:gd name="T9" fmla="*/ 27 h 78"/>
                <a:gd name="T10" fmla="*/ 30 w 966"/>
                <a:gd name="T11" fmla="*/ 29 h 78"/>
                <a:gd name="T12" fmla="*/ 42 w 966"/>
                <a:gd name="T13" fmla="*/ 30 h 78"/>
                <a:gd name="T14" fmla="*/ 55 w 966"/>
                <a:gd name="T15" fmla="*/ 32 h 78"/>
                <a:gd name="T16" fmla="*/ 71 w 966"/>
                <a:gd name="T17" fmla="*/ 34 h 78"/>
                <a:gd name="T18" fmla="*/ 88 w 966"/>
                <a:gd name="T19" fmla="*/ 34 h 78"/>
                <a:gd name="T20" fmla="*/ 107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8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8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6 w 966"/>
                <a:gd name="T43" fmla="*/ 34 h 78"/>
                <a:gd name="T44" fmla="*/ 413 w 966"/>
                <a:gd name="T45" fmla="*/ 34 h 78"/>
                <a:gd name="T46" fmla="*/ 429 w 966"/>
                <a:gd name="T47" fmla="*/ 32 h 78"/>
                <a:gd name="T48" fmla="*/ 442 w 966"/>
                <a:gd name="T49" fmla="*/ 30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5 h 78"/>
                <a:gd name="T56" fmla="*/ 479 w 966"/>
                <a:gd name="T57" fmla="*/ 24 h 78"/>
                <a:gd name="T58" fmla="*/ 482 w 966"/>
                <a:gd name="T59" fmla="*/ 21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9 w 966"/>
                <a:gd name="T75" fmla="*/ 7 h 78"/>
                <a:gd name="T76" fmla="*/ 413 w 966"/>
                <a:gd name="T77" fmla="*/ 6 h 78"/>
                <a:gd name="T78" fmla="*/ 396 w 966"/>
                <a:gd name="T79" fmla="*/ 5 h 78"/>
                <a:gd name="T80" fmla="*/ 377 w 966"/>
                <a:gd name="T81" fmla="*/ 3 h 78"/>
                <a:gd name="T82" fmla="*/ 357 w 966"/>
                <a:gd name="T83" fmla="*/ 3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3 h 78"/>
                <a:gd name="T100" fmla="*/ 107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7 h 78"/>
                <a:gd name="T108" fmla="*/ 42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10" y="47"/>
                  </a:lnTo>
                  <a:lnTo>
                    <a:pt x="22" y="50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3" y="60"/>
                  </a:lnTo>
                  <a:lnTo>
                    <a:pt x="110" y="63"/>
                  </a:lnTo>
                  <a:lnTo>
                    <a:pt x="141" y="67"/>
                  </a:lnTo>
                  <a:lnTo>
                    <a:pt x="176" y="68"/>
                  </a:lnTo>
                  <a:lnTo>
                    <a:pt x="213" y="71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6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6"/>
                  </a:lnTo>
                  <a:lnTo>
                    <a:pt x="672" y="75"/>
                  </a:lnTo>
                  <a:lnTo>
                    <a:pt x="714" y="73"/>
                  </a:lnTo>
                  <a:lnTo>
                    <a:pt x="754" y="71"/>
                  </a:lnTo>
                  <a:lnTo>
                    <a:pt x="791" y="68"/>
                  </a:lnTo>
                  <a:lnTo>
                    <a:pt x="825" y="67"/>
                  </a:lnTo>
                  <a:lnTo>
                    <a:pt x="857" y="63"/>
                  </a:lnTo>
                  <a:lnTo>
                    <a:pt x="884" y="60"/>
                  </a:lnTo>
                  <a:lnTo>
                    <a:pt x="908" y="57"/>
                  </a:lnTo>
                  <a:lnTo>
                    <a:pt x="928" y="54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1" name="Freeform 74"/>
            <p:cNvSpPr>
              <a:spLocks/>
            </p:cNvSpPr>
            <p:nvPr/>
          </p:nvSpPr>
          <p:spPr bwMode="auto">
            <a:xfrm>
              <a:off x="3735" y="1347"/>
              <a:ext cx="483" cy="156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0 h 313"/>
                <a:gd name="T4" fmla="*/ 170 w 966"/>
                <a:gd name="T5" fmla="*/ 0 h 313"/>
                <a:gd name="T6" fmla="*/ 148 w 966"/>
                <a:gd name="T7" fmla="*/ 1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4 h 313"/>
                <a:gd name="T14" fmla="*/ 71 w 966"/>
                <a:gd name="T15" fmla="*/ 5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0 h 313"/>
                <a:gd name="T22" fmla="*/ 20 w 966"/>
                <a:gd name="T23" fmla="*/ 12 h 313"/>
                <a:gd name="T24" fmla="*/ 11 w 966"/>
                <a:gd name="T25" fmla="*/ 13 h 313"/>
                <a:gd name="T26" fmla="*/ 5 w 966"/>
                <a:gd name="T27" fmla="*/ 15 h 313"/>
                <a:gd name="T28" fmla="*/ 1 w 966"/>
                <a:gd name="T29" fmla="*/ 18 h 313"/>
                <a:gd name="T30" fmla="*/ 0 w 966"/>
                <a:gd name="T31" fmla="*/ 19 h 313"/>
                <a:gd name="T32" fmla="*/ 0 w 966"/>
                <a:gd name="T33" fmla="*/ 137 h 313"/>
                <a:gd name="T34" fmla="*/ 1 w 966"/>
                <a:gd name="T35" fmla="*/ 138 h 313"/>
                <a:gd name="T36" fmla="*/ 5 w 966"/>
                <a:gd name="T37" fmla="*/ 141 h 313"/>
                <a:gd name="T38" fmla="*/ 11 w 966"/>
                <a:gd name="T39" fmla="*/ 142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7 h 313"/>
                <a:gd name="T46" fmla="*/ 55 w 966"/>
                <a:gd name="T47" fmla="*/ 149 h 313"/>
                <a:gd name="T48" fmla="*/ 71 w 966"/>
                <a:gd name="T49" fmla="*/ 150 h 313"/>
                <a:gd name="T50" fmla="*/ 88 w 966"/>
                <a:gd name="T51" fmla="*/ 151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5 h 313"/>
                <a:gd name="T60" fmla="*/ 193 w 966"/>
                <a:gd name="T61" fmla="*/ 156 h 313"/>
                <a:gd name="T62" fmla="*/ 242 w 966"/>
                <a:gd name="T63" fmla="*/ 156 h 313"/>
                <a:gd name="T64" fmla="*/ 290 w 966"/>
                <a:gd name="T65" fmla="*/ 156 h 313"/>
                <a:gd name="T66" fmla="*/ 314 w 966"/>
                <a:gd name="T67" fmla="*/ 155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1 h 313"/>
                <a:gd name="T76" fmla="*/ 413 w 966"/>
                <a:gd name="T77" fmla="*/ 150 h 313"/>
                <a:gd name="T78" fmla="*/ 429 w 966"/>
                <a:gd name="T79" fmla="*/ 149 h 313"/>
                <a:gd name="T80" fmla="*/ 442 w 966"/>
                <a:gd name="T81" fmla="*/ 147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2 h 313"/>
                <a:gd name="T88" fmla="*/ 479 w 966"/>
                <a:gd name="T89" fmla="*/ 141 h 313"/>
                <a:gd name="T90" fmla="*/ 482 w 966"/>
                <a:gd name="T91" fmla="*/ 138 h 313"/>
                <a:gd name="T92" fmla="*/ 483 w 966"/>
                <a:gd name="T93" fmla="*/ 137 h 313"/>
                <a:gd name="T94" fmla="*/ 483 w 966"/>
                <a:gd name="T95" fmla="*/ 19 h 313"/>
                <a:gd name="T96" fmla="*/ 482 w 966"/>
                <a:gd name="T97" fmla="*/ 18 h 313"/>
                <a:gd name="T98" fmla="*/ 479 w 966"/>
                <a:gd name="T99" fmla="*/ 15 h 313"/>
                <a:gd name="T100" fmla="*/ 472 w 966"/>
                <a:gd name="T101" fmla="*/ 13 h 313"/>
                <a:gd name="T102" fmla="*/ 464 w 966"/>
                <a:gd name="T103" fmla="*/ 12 h 313"/>
                <a:gd name="T104" fmla="*/ 454 w 966"/>
                <a:gd name="T105" fmla="*/ 10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5 h 313"/>
                <a:gd name="T112" fmla="*/ 396 w 966"/>
                <a:gd name="T113" fmla="*/ 4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1 h 313"/>
                <a:gd name="T120" fmla="*/ 314 w 966"/>
                <a:gd name="T121" fmla="*/ 0 h 313"/>
                <a:gd name="T122" fmla="*/ 290 w 966"/>
                <a:gd name="T123" fmla="*/ 0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2" name="Freeform 75"/>
            <p:cNvSpPr>
              <a:spLocks/>
            </p:cNvSpPr>
            <p:nvPr/>
          </p:nvSpPr>
          <p:spPr bwMode="auto">
            <a:xfrm>
              <a:off x="3735" y="1366"/>
              <a:ext cx="483" cy="20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8 h 39"/>
                <a:gd name="T10" fmla="*/ 30 w 966"/>
                <a:gd name="T11" fmla="*/ 9 h 39"/>
                <a:gd name="T12" fmla="*/ 42 w 966"/>
                <a:gd name="T13" fmla="*/ 11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7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20 h 39"/>
                <a:gd name="T30" fmla="*/ 242 w 966"/>
                <a:gd name="T31" fmla="*/ 20 h 39"/>
                <a:gd name="T32" fmla="*/ 290 w 966"/>
                <a:gd name="T33" fmla="*/ 20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6 w 966"/>
                <a:gd name="T43" fmla="*/ 15 h 39"/>
                <a:gd name="T44" fmla="*/ 413 w 966"/>
                <a:gd name="T45" fmla="*/ 14 h 39"/>
                <a:gd name="T46" fmla="*/ 429 w 966"/>
                <a:gd name="T47" fmla="*/ 12 h 39"/>
                <a:gd name="T48" fmla="*/ 442 w 966"/>
                <a:gd name="T49" fmla="*/ 11 h 39"/>
                <a:gd name="T50" fmla="*/ 454 w 966"/>
                <a:gd name="T51" fmla="*/ 9 h 39"/>
                <a:gd name="T52" fmla="*/ 464 w 966"/>
                <a:gd name="T53" fmla="*/ 8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10" y="8"/>
                  </a:lnTo>
                  <a:lnTo>
                    <a:pt x="22" y="11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8"/>
                  </a:lnTo>
                  <a:lnTo>
                    <a:pt x="176" y="29"/>
                  </a:lnTo>
                  <a:lnTo>
                    <a:pt x="213" y="32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6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1" y="29"/>
                  </a:lnTo>
                  <a:lnTo>
                    <a:pt x="825" y="28"/>
                  </a:lnTo>
                  <a:lnTo>
                    <a:pt x="857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5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93" name="Group 76"/>
          <p:cNvGrpSpPr>
            <a:grpSpLocks/>
          </p:cNvGrpSpPr>
          <p:nvPr/>
        </p:nvGrpSpPr>
        <p:grpSpPr bwMode="auto">
          <a:xfrm>
            <a:off x="2744666" y="2453160"/>
            <a:ext cx="398585" cy="104775"/>
            <a:chOff x="3735" y="1229"/>
            <a:chExt cx="483" cy="157"/>
          </a:xfrm>
        </p:grpSpPr>
        <p:sp>
          <p:nvSpPr>
            <p:cNvPr id="194" name="Freeform 77"/>
            <p:cNvSpPr>
              <a:spLocks/>
            </p:cNvSpPr>
            <p:nvPr/>
          </p:nvSpPr>
          <p:spPr bwMode="auto">
            <a:xfrm>
              <a:off x="3735" y="1229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8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10"/>
                  </a:lnTo>
                  <a:lnTo>
                    <a:pt x="141" y="11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2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2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1"/>
                  </a:lnTo>
                  <a:lnTo>
                    <a:pt x="791" y="10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5" name="Freeform 78"/>
            <p:cNvSpPr>
              <a:spLocks/>
            </p:cNvSpPr>
            <p:nvPr/>
          </p:nvSpPr>
          <p:spPr bwMode="auto">
            <a:xfrm>
              <a:off x="3735" y="1229"/>
              <a:ext cx="483" cy="40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2 h 78"/>
                <a:gd name="T4" fmla="*/ 5 w 966"/>
                <a:gd name="T5" fmla="*/ 24 h 78"/>
                <a:gd name="T6" fmla="*/ 11 w 966"/>
                <a:gd name="T7" fmla="*/ 26 h 78"/>
                <a:gd name="T8" fmla="*/ 20 w 966"/>
                <a:gd name="T9" fmla="*/ 28 h 78"/>
                <a:gd name="T10" fmla="*/ 30 w 966"/>
                <a:gd name="T11" fmla="*/ 29 h 78"/>
                <a:gd name="T12" fmla="*/ 42 w 966"/>
                <a:gd name="T13" fmla="*/ 31 h 78"/>
                <a:gd name="T14" fmla="*/ 55 w 966"/>
                <a:gd name="T15" fmla="*/ 32 h 78"/>
                <a:gd name="T16" fmla="*/ 71 w 966"/>
                <a:gd name="T17" fmla="*/ 34 h 78"/>
                <a:gd name="T18" fmla="*/ 88 w 966"/>
                <a:gd name="T19" fmla="*/ 35 h 78"/>
                <a:gd name="T20" fmla="*/ 107 w 966"/>
                <a:gd name="T21" fmla="*/ 37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9 h 78"/>
                <a:gd name="T28" fmla="*/ 193 w 966"/>
                <a:gd name="T29" fmla="*/ 40 h 78"/>
                <a:gd name="T30" fmla="*/ 242 w 966"/>
                <a:gd name="T31" fmla="*/ 40 h 78"/>
                <a:gd name="T32" fmla="*/ 290 w 966"/>
                <a:gd name="T33" fmla="*/ 40 h 78"/>
                <a:gd name="T34" fmla="*/ 314 w 966"/>
                <a:gd name="T35" fmla="*/ 39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7 h 78"/>
                <a:gd name="T42" fmla="*/ 396 w 966"/>
                <a:gd name="T43" fmla="*/ 35 h 78"/>
                <a:gd name="T44" fmla="*/ 413 w 966"/>
                <a:gd name="T45" fmla="*/ 34 h 78"/>
                <a:gd name="T46" fmla="*/ 429 w 966"/>
                <a:gd name="T47" fmla="*/ 32 h 78"/>
                <a:gd name="T48" fmla="*/ 442 w 966"/>
                <a:gd name="T49" fmla="*/ 31 h 78"/>
                <a:gd name="T50" fmla="*/ 454 w 966"/>
                <a:gd name="T51" fmla="*/ 29 h 78"/>
                <a:gd name="T52" fmla="*/ 464 w 966"/>
                <a:gd name="T53" fmla="*/ 28 h 78"/>
                <a:gd name="T54" fmla="*/ 472 w 966"/>
                <a:gd name="T55" fmla="*/ 26 h 78"/>
                <a:gd name="T56" fmla="*/ 479 w 966"/>
                <a:gd name="T57" fmla="*/ 24 h 78"/>
                <a:gd name="T58" fmla="*/ 482 w 966"/>
                <a:gd name="T59" fmla="*/ 22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9 w 966"/>
                <a:gd name="T75" fmla="*/ 8 h 78"/>
                <a:gd name="T76" fmla="*/ 413 w 966"/>
                <a:gd name="T77" fmla="*/ 6 h 78"/>
                <a:gd name="T78" fmla="*/ 396 w 966"/>
                <a:gd name="T79" fmla="*/ 5 h 78"/>
                <a:gd name="T80" fmla="*/ 377 w 966"/>
                <a:gd name="T81" fmla="*/ 3 h 78"/>
                <a:gd name="T82" fmla="*/ 357 w 966"/>
                <a:gd name="T83" fmla="*/ 3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3 h 78"/>
                <a:gd name="T100" fmla="*/ 107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8 h 78"/>
                <a:gd name="T108" fmla="*/ 42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10" y="47"/>
                  </a:lnTo>
                  <a:lnTo>
                    <a:pt x="22" y="50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3" y="60"/>
                  </a:lnTo>
                  <a:lnTo>
                    <a:pt x="110" y="63"/>
                  </a:lnTo>
                  <a:lnTo>
                    <a:pt x="141" y="67"/>
                  </a:lnTo>
                  <a:lnTo>
                    <a:pt x="176" y="68"/>
                  </a:lnTo>
                  <a:lnTo>
                    <a:pt x="213" y="72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3"/>
                  </a:lnTo>
                  <a:lnTo>
                    <a:pt x="754" y="72"/>
                  </a:lnTo>
                  <a:lnTo>
                    <a:pt x="791" y="68"/>
                  </a:lnTo>
                  <a:lnTo>
                    <a:pt x="825" y="67"/>
                  </a:lnTo>
                  <a:lnTo>
                    <a:pt x="857" y="63"/>
                  </a:lnTo>
                  <a:lnTo>
                    <a:pt x="884" y="60"/>
                  </a:lnTo>
                  <a:lnTo>
                    <a:pt x="908" y="57"/>
                  </a:lnTo>
                  <a:lnTo>
                    <a:pt x="928" y="54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1"/>
                  </a:lnTo>
                  <a:lnTo>
                    <a:pt x="791" y="10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10"/>
                  </a:lnTo>
                  <a:lnTo>
                    <a:pt x="141" y="11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6" name="Freeform 79"/>
            <p:cNvSpPr>
              <a:spLocks/>
            </p:cNvSpPr>
            <p:nvPr/>
          </p:nvSpPr>
          <p:spPr bwMode="auto">
            <a:xfrm>
              <a:off x="3735" y="1229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8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10"/>
                  </a:lnTo>
                  <a:lnTo>
                    <a:pt x="141" y="11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2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2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1"/>
                  </a:lnTo>
                  <a:lnTo>
                    <a:pt x="791" y="10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7" name="Freeform 80"/>
            <p:cNvSpPr>
              <a:spLocks/>
            </p:cNvSpPr>
            <p:nvPr/>
          </p:nvSpPr>
          <p:spPr bwMode="auto">
            <a:xfrm>
              <a:off x="3735" y="1249"/>
              <a:ext cx="483" cy="20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8 h 39"/>
                <a:gd name="T10" fmla="*/ 30 w 966"/>
                <a:gd name="T11" fmla="*/ 9 h 39"/>
                <a:gd name="T12" fmla="*/ 42 w 966"/>
                <a:gd name="T13" fmla="*/ 11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7 w 966"/>
                <a:gd name="T21" fmla="*/ 17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20 h 39"/>
                <a:gd name="T30" fmla="*/ 242 w 966"/>
                <a:gd name="T31" fmla="*/ 20 h 39"/>
                <a:gd name="T32" fmla="*/ 290 w 966"/>
                <a:gd name="T33" fmla="*/ 20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7 h 39"/>
                <a:gd name="T42" fmla="*/ 396 w 966"/>
                <a:gd name="T43" fmla="*/ 15 h 39"/>
                <a:gd name="T44" fmla="*/ 413 w 966"/>
                <a:gd name="T45" fmla="*/ 14 h 39"/>
                <a:gd name="T46" fmla="*/ 429 w 966"/>
                <a:gd name="T47" fmla="*/ 12 h 39"/>
                <a:gd name="T48" fmla="*/ 442 w 966"/>
                <a:gd name="T49" fmla="*/ 11 h 39"/>
                <a:gd name="T50" fmla="*/ 454 w 966"/>
                <a:gd name="T51" fmla="*/ 9 h 39"/>
                <a:gd name="T52" fmla="*/ 464 w 966"/>
                <a:gd name="T53" fmla="*/ 8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10" y="8"/>
                  </a:lnTo>
                  <a:lnTo>
                    <a:pt x="22" y="11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8"/>
                  </a:lnTo>
                  <a:lnTo>
                    <a:pt x="176" y="29"/>
                  </a:lnTo>
                  <a:lnTo>
                    <a:pt x="213" y="33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8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8"/>
                  </a:lnTo>
                  <a:lnTo>
                    <a:pt x="672" y="36"/>
                  </a:lnTo>
                  <a:lnTo>
                    <a:pt x="714" y="34"/>
                  </a:lnTo>
                  <a:lnTo>
                    <a:pt x="754" y="33"/>
                  </a:lnTo>
                  <a:lnTo>
                    <a:pt x="791" y="29"/>
                  </a:lnTo>
                  <a:lnTo>
                    <a:pt x="825" y="28"/>
                  </a:lnTo>
                  <a:lnTo>
                    <a:pt x="857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5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98" name="Group 81"/>
          <p:cNvGrpSpPr>
            <a:grpSpLocks/>
          </p:cNvGrpSpPr>
          <p:nvPr/>
        </p:nvGrpSpPr>
        <p:grpSpPr bwMode="auto">
          <a:xfrm>
            <a:off x="1783374" y="3002434"/>
            <a:ext cx="548054" cy="211138"/>
            <a:chOff x="2593" y="2169"/>
            <a:chExt cx="615" cy="313"/>
          </a:xfrm>
        </p:grpSpPr>
        <p:sp>
          <p:nvSpPr>
            <p:cNvPr id="199" name="Freeform 82"/>
            <p:cNvSpPr>
              <a:spLocks/>
            </p:cNvSpPr>
            <p:nvPr/>
          </p:nvSpPr>
          <p:spPr bwMode="auto">
            <a:xfrm>
              <a:off x="2593" y="2169"/>
              <a:ext cx="615" cy="313"/>
            </a:xfrm>
            <a:custGeom>
              <a:avLst/>
              <a:gdLst>
                <a:gd name="T0" fmla="*/ 276 w 1229"/>
                <a:gd name="T1" fmla="*/ 0 h 626"/>
                <a:gd name="T2" fmla="*/ 216 w 1229"/>
                <a:gd name="T3" fmla="*/ 2 h 626"/>
                <a:gd name="T4" fmla="*/ 161 w 1229"/>
                <a:gd name="T5" fmla="*/ 5 h 626"/>
                <a:gd name="T6" fmla="*/ 112 w 1229"/>
                <a:gd name="T7" fmla="*/ 9 h 626"/>
                <a:gd name="T8" fmla="*/ 70 w 1229"/>
                <a:gd name="T9" fmla="*/ 14 h 626"/>
                <a:gd name="T10" fmla="*/ 37 w 1229"/>
                <a:gd name="T11" fmla="*/ 20 h 626"/>
                <a:gd name="T12" fmla="*/ 14 w 1229"/>
                <a:gd name="T13" fmla="*/ 28 h 626"/>
                <a:gd name="T14" fmla="*/ 2 w 1229"/>
                <a:gd name="T15" fmla="*/ 35 h 626"/>
                <a:gd name="T16" fmla="*/ 0 w 1229"/>
                <a:gd name="T17" fmla="*/ 274 h 626"/>
                <a:gd name="T18" fmla="*/ 6 w 1229"/>
                <a:gd name="T19" fmla="*/ 282 h 626"/>
                <a:gd name="T20" fmla="*/ 24 w 1229"/>
                <a:gd name="T21" fmla="*/ 290 h 626"/>
                <a:gd name="T22" fmla="*/ 52 w 1229"/>
                <a:gd name="T23" fmla="*/ 296 h 626"/>
                <a:gd name="T24" fmla="*/ 90 w 1229"/>
                <a:gd name="T25" fmla="*/ 302 h 626"/>
                <a:gd name="T26" fmla="*/ 135 w 1229"/>
                <a:gd name="T27" fmla="*/ 307 h 626"/>
                <a:gd name="T28" fmla="*/ 188 w 1229"/>
                <a:gd name="T29" fmla="*/ 310 h 626"/>
                <a:gd name="T30" fmla="*/ 245 w 1229"/>
                <a:gd name="T31" fmla="*/ 312 h 626"/>
                <a:gd name="T32" fmla="*/ 307 w 1229"/>
                <a:gd name="T33" fmla="*/ 313 h 626"/>
                <a:gd name="T34" fmla="*/ 370 w 1229"/>
                <a:gd name="T35" fmla="*/ 312 h 626"/>
                <a:gd name="T36" fmla="*/ 427 w 1229"/>
                <a:gd name="T37" fmla="*/ 310 h 626"/>
                <a:gd name="T38" fmla="*/ 479 w 1229"/>
                <a:gd name="T39" fmla="*/ 307 h 626"/>
                <a:gd name="T40" fmla="*/ 525 w 1229"/>
                <a:gd name="T41" fmla="*/ 302 h 626"/>
                <a:gd name="T42" fmla="*/ 563 w 1229"/>
                <a:gd name="T43" fmla="*/ 296 h 626"/>
                <a:gd name="T44" fmla="*/ 591 w 1229"/>
                <a:gd name="T45" fmla="*/ 290 h 626"/>
                <a:gd name="T46" fmla="*/ 608 w 1229"/>
                <a:gd name="T47" fmla="*/ 282 h 626"/>
                <a:gd name="T48" fmla="*/ 615 w 1229"/>
                <a:gd name="T49" fmla="*/ 274 h 626"/>
                <a:gd name="T50" fmla="*/ 613 w 1229"/>
                <a:gd name="T51" fmla="*/ 35 h 626"/>
                <a:gd name="T52" fmla="*/ 601 w 1229"/>
                <a:gd name="T53" fmla="*/ 28 h 626"/>
                <a:gd name="T54" fmla="*/ 578 w 1229"/>
                <a:gd name="T55" fmla="*/ 20 h 626"/>
                <a:gd name="T56" fmla="*/ 544 w 1229"/>
                <a:gd name="T57" fmla="*/ 14 h 626"/>
                <a:gd name="T58" fmla="*/ 503 w 1229"/>
                <a:gd name="T59" fmla="*/ 9 h 626"/>
                <a:gd name="T60" fmla="*/ 454 w 1229"/>
                <a:gd name="T61" fmla="*/ 5 h 626"/>
                <a:gd name="T62" fmla="*/ 399 w 1229"/>
                <a:gd name="T63" fmla="*/ 2 h 626"/>
                <a:gd name="T64" fmla="*/ 338 w 1229"/>
                <a:gd name="T65" fmla="*/ 0 h 6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29" h="626">
                  <a:moveTo>
                    <a:pt x="614" y="0"/>
                  </a:moveTo>
                  <a:lnTo>
                    <a:pt x="552" y="0"/>
                  </a:lnTo>
                  <a:lnTo>
                    <a:pt x="490" y="1"/>
                  </a:lnTo>
                  <a:lnTo>
                    <a:pt x="431" y="3"/>
                  </a:lnTo>
                  <a:lnTo>
                    <a:pt x="375" y="6"/>
                  </a:lnTo>
                  <a:lnTo>
                    <a:pt x="321" y="9"/>
                  </a:lnTo>
                  <a:lnTo>
                    <a:pt x="270" y="13"/>
                  </a:lnTo>
                  <a:lnTo>
                    <a:pt x="223" y="18"/>
                  </a:lnTo>
                  <a:lnTo>
                    <a:pt x="179" y="22"/>
                  </a:lnTo>
                  <a:lnTo>
                    <a:pt x="140" y="27"/>
                  </a:lnTo>
                  <a:lnTo>
                    <a:pt x="104" y="34"/>
                  </a:lnTo>
                  <a:lnTo>
                    <a:pt x="73" y="40"/>
                  </a:lnTo>
                  <a:lnTo>
                    <a:pt x="47" y="47"/>
                  </a:lnTo>
                  <a:lnTo>
                    <a:pt x="27" y="55"/>
                  </a:lnTo>
                  <a:lnTo>
                    <a:pt x="12" y="62"/>
                  </a:lnTo>
                  <a:lnTo>
                    <a:pt x="3" y="70"/>
                  </a:lnTo>
                  <a:lnTo>
                    <a:pt x="0" y="78"/>
                  </a:lnTo>
                  <a:lnTo>
                    <a:pt x="0" y="548"/>
                  </a:lnTo>
                  <a:lnTo>
                    <a:pt x="3" y="556"/>
                  </a:lnTo>
                  <a:lnTo>
                    <a:pt x="12" y="564"/>
                  </a:lnTo>
                  <a:lnTo>
                    <a:pt x="27" y="570"/>
                  </a:lnTo>
                  <a:lnTo>
                    <a:pt x="47" y="579"/>
                  </a:lnTo>
                  <a:lnTo>
                    <a:pt x="73" y="585"/>
                  </a:lnTo>
                  <a:lnTo>
                    <a:pt x="104" y="592"/>
                  </a:lnTo>
                  <a:lnTo>
                    <a:pt x="140" y="598"/>
                  </a:lnTo>
                  <a:lnTo>
                    <a:pt x="179" y="603"/>
                  </a:lnTo>
                  <a:lnTo>
                    <a:pt x="223" y="608"/>
                  </a:lnTo>
                  <a:lnTo>
                    <a:pt x="270" y="613"/>
                  </a:lnTo>
                  <a:lnTo>
                    <a:pt x="321" y="616"/>
                  </a:lnTo>
                  <a:lnTo>
                    <a:pt x="375" y="619"/>
                  </a:lnTo>
                  <a:lnTo>
                    <a:pt x="431" y="623"/>
                  </a:lnTo>
                  <a:lnTo>
                    <a:pt x="490" y="624"/>
                  </a:lnTo>
                  <a:lnTo>
                    <a:pt x="552" y="626"/>
                  </a:lnTo>
                  <a:lnTo>
                    <a:pt x="614" y="626"/>
                  </a:lnTo>
                  <a:lnTo>
                    <a:pt x="676" y="626"/>
                  </a:lnTo>
                  <a:lnTo>
                    <a:pt x="739" y="624"/>
                  </a:lnTo>
                  <a:lnTo>
                    <a:pt x="797" y="623"/>
                  </a:lnTo>
                  <a:lnTo>
                    <a:pt x="854" y="619"/>
                  </a:lnTo>
                  <a:lnTo>
                    <a:pt x="907" y="616"/>
                  </a:lnTo>
                  <a:lnTo>
                    <a:pt x="958" y="613"/>
                  </a:lnTo>
                  <a:lnTo>
                    <a:pt x="1006" y="608"/>
                  </a:lnTo>
                  <a:lnTo>
                    <a:pt x="1050" y="603"/>
                  </a:lnTo>
                  <a:lnTo>
                    <a:pt x="1088" y="598"/>
                  </a:lnTo>
                  <a:lnTo>
                    <a:pt x="1125" y="592"/>
                  </a:lnTo>
                  <a:lnTo>
                    <a:pt x="1156" y="585"/>
                  </a:lnTo>
                  <a:lnTo>
                    <a:pt x="1181" y="579"/>
                  </a:lnTo>
                  <a:lnTo>
                    <a:pt x="1201" y="570"/>
                  </a:lnTo>
                  <a:lnTo>
                    <a:pt x="1216" y="564"/>
                  </a:lnTo>
                  <a:lnTo>
                    <a:pt x="1225" y="556"/>
                  </a:lnTo>
                  <a:lnTo>
                    <a:pt x="1229" y="548"/>
                  </a:lnTo>
                  <a:lnTo>
                    <a:pt x="1229" y="78"/>
                  </a:lnTo>
                  <a:lnTo>
                    <a:pt x="1225" y="70"/>
                  </a:lnTo>
                  <a:lnTo>
                    <a:pt x="1216" y="62"/>
                  </a:lnTo>
                  <a:lnTo>
                    <a:pt x="1201" y="55"/>
                  </a:lnTo>
                  <a:lnTo>
                    <a:pt x="1181" y="47"/>
                  </a:lnTo>
                  <a:lnTo>
                    <a:pt x="1156" y="40"/>
                  </a:lnTo>
                  <a:lnTo>
                    <a:pt x="1125" y="34"/>
                  </a:lnTo>
                  <a:lnTo>
                    <a:pt x="1088" y="27"/>
                  </a:lnTo>
                  <a:lnTo>
                    <a:pt x="1050" y="22"/>
                  </a:lnTo>
                  <a:lnTo>
                    <a:pt x="1006" y="18"/>
                  </a:lnTo>
                  <a:lnTo>
                    <a:pt x="958" y="13"/>
                  </a:lnTo>
                  <a:lnTo>
                    <a:pt x="907" y="9"/>
                  </a:lnTo>
                  <a:lnTo>
                    <a:pt x="854" y="6"/>
                  </a:lnTo>
                  <a:lnTo>
                    <a:pt x="797" y="3"/>
                  </a:lnTo>
                  <a:lnTo>
                    <a:pt x="739" y="1"/>
                  </a:lnTo>
                  <a:lnTo>
                    <a:pt x="676" y="0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00" name="Freeform 83"/>
            <p:cNvSpPr>
              <a:spLocks/>
            </p:cNvSpPr>
            <p:nvPr/>
          </p:nvSpPr>
          <p:spPr bwMode="auto">
            <a:xfrm>
              <a:off x="2593" y="2169"/>
              <a:ext cx="615" cy="78"/>
            </a:xfrm>
            <a:custGeom>
              <a:avLst/>
              <a:gdLst>
                <a:gd name="T0" fmla="*/ 2 w 1229"/>
                <a:gd name="T1" fmla="*/ 43 h 156"/>
                <a:gd name="T2" fmla="*/ 14 w 1229"/>
                <a:gd name="T3" fmla="*/ 51 h 156"/>
                <a:gd name="T4" fmla="*/ 37 w 1229"/>
                <a:gd name="T5" fmla="*/ 58 h 156"/>
                <a:gd name="T6" fmla="*/ 70 w 1229"/>
                <a:gd name="T7" fmla="*/ 64 h 156"/>
                <a:gd name="T8" fmla="*/ 112 w 1229"/>
                <a:gd name="T9" fmla="*/ 69 h 156"/>
                <a:gd name="T10" fmla="*/ 161 w 1229"/>
                <a:gd name="T11" fmla="*/ 73 h 156"/>
                <a:gd name="T12" fmla="*/ 216 w 1229"/>
                <a:gd name="T13" fmla="*/ 77 h 156"/>
                <a:gd name="T14" fmla="*/ 276 w 1229"/>
                <a:gd name="T15" fmla="*/ 78 h 156"/>
                <a:gd name="T16" fmla="*/ 338 w 1229"/>
                <a:gd name="T17" fmla="*/ 78 h 156"/>
                <a:gd name="T18" fmla="*/ 399 w 1229"/>
                <a:gd name="T19" fmla="*/ 77 h 156"/>
                <a:gd name="T20" fmla="*/ 454 w 1229"/>
                <a:gd name="T21" fmla="*/ 73 h 156"/>
                <a:gd name="T22" fmla="*/ 503 w 1229"/>
                <a:gd name="T23" fmla="*/ 69 h 156"/>
                <a:gd name="T24" fmla="*/ 544 w 1229"/>
                <a:gd name="T25" fmla="*/ 64 h 156"/>
                <a:gd name="T26" fmla="*/ 578 w 1229"/>
                <a:gd name="T27" fmla="*/ 58 h 156"/>
                <a:gd name="T28" fmla="*/ 601 w 1229"/>
                <a:gd name="T29" fmla="*/ 51 h 156"/>
                <a:gd name="T30" fmla="*/ 613 w 1229"/>
                <a:gd name="T31" fmla="*/ 43 h 156"/>
                <a:gd name="T32" fmla="*/ 613 w 1229"/>
                <a:gd name="T33" fmla="*/ 35 h 156"/>
                <a:gd name="T34" fmla="*/ 601 w 1229"/>
                <a:gd name="T35" fmla="*/ 28 h 156"/>
                <a:gd name="T36" fmla="*/ 578 w 1229"/>
                <a:gd name="T37" fmla="*/ 20 h 156"/>
                <a:gd name="T38" fmla="*/ 544 w 1229"/>
                <a:gd name="T39" fmla="*/ 14 h 156"/>
                <a:gd name="T40" fmla="*/ 503 w 1229"/>
                <a:gd name="T41" fmla="*/ 9 h 156"/>
                <a:gd name="T42" fmla="*/ 454 w 1229"/>
                <a:gd name="T43" fmla="*/ 5 h 156"/>
                <a:gd name="T44" fmla="*/ 399 w 1229"/>
                <a:gd name="T45" fmla="*/ 2 h 156"/>
                <a:gd name="T46" fmla="*/ 338 w 1229"/>
                <a:gd name="T47" fmla="*/ 0 h 156"/>
                <a:gd name="T48" fmla="*/ 276 w 1229"/>
                <a:gd name="T49" fmla="*/ 0 h 156"/>
                <a:gd name="T50" fmla="*/ 216 w 1229"/>
                <a:gd name="T51" fmla="*/ 2 h 156"/>
                <a:gd name="T52" fmla="*/ 161 w 1229"/>
                <a:gd name="T53" fmla="*/ 5 h 156"/>
                <a:gd name="T54" fmla="*/ 112 w 1229"/>
                <a:gd name="T55" fmla="*/ 9 h 156"/>
                <a:gd name="T56" fmla="*/ 70 w 1229"/>
                <a:gd name="T57" fmla="*/ 14 h 156"/>
                <a:gd name="T58" fmla="*/ 37 w 1229"/>
                <a:gd name="T59" fmla="*/ 20 h 156"/>
                <a:gd name="T60" fmla="*/ 14 w 1229"/>
                <a:gd name="T61" fmla="*/ 28 h 156"/>
                <a:gd name="T62" fmla="*/ 2 w 1229"/>
                <a:gd name="T63" fmla="*/ 35 h 1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9" h="156">
                  <a:moveTo>
                    <a:pt x="0" y="78"/>
                  </a:moveTo>
                  <a:lnTo>
                    <a:pt x="3" y="86"/>
                  </a:lnTo>
                  <a:lnTo>
                    <a:pt x="12" y="94"/>
                  </a:lnTo>
                  <a:lnTo>
                    <a:pt x="27" y="101"/>
                  </a:lnTo>
                  <a:lnTo>
                    <a:pt x="47" y="109"/>
                  </a:lnTo>
                  <a:lnTo>
                    <a:pt x="73" y="115"/>
                  </a:lnTo>
                  <a:lnTo>
                    <a:pt x="104" y="122"/>
                  </a:lnTo>
                  <a:lnTo>
                    <a:pt x="140" y="128"/>
                  </a:lnTo>
                  <a:lnTo>
                    <a:pt x="179" y="133"/>
                  </a:lnTo>
                  <a:lnTo>
                    <a:pt x="223" y="138"/>
                  </a:lnTo>
                  <a:lnTo>
                    <a:pt x="270" y="143"/>
                  </a:lnTo>
                  <a:lnTo>
                    <a:pt x="321" y="146"/>
                  </a:lnTo>
                  <a:lnTo>
                    <a:pt x="375" y="150"/>
                  </a:lnTo>
                  <a:lnTo>
                    <a:pt x="431" y="153"/>
                  </a:lnTo>
                  <a:lnTo>
                    <a:pt x="490" y="155"/>
                  </a:lnTo>
                  <a:lnTo>
                    <a:pt x="552" y="156"/>
                  </a:lnTo>
                  <a:lnTo>
                    <a:pt x="614" y="156"/>
                  </a:lnTo>
                  <a:lnTo>
                    <a:pt x="676" y="156"/>
                  </a:lnTo>
                  <a:lnTo>
                    <a:pt x="739" y="155"/>
                  </a:lnTo>
                  <a:lnTo>
                    <a:pt x="797" y="153"/>
                  </a:lnTo>
                  <a:lnTo>
                    <a:pt x="854" y="150"/>
                  </a:lnTo>
                  <a:lnTo>
                    <a:pt x="907" y="146"/>
                  </a:lnTo>
                  <a:lnTo>
                    <a:pt x="958" y="143"/>
                  </a:lnTo>
                  <a:lnTo>
                    <a:pt x="1006" y="138"/>
                  </a:lnTo>
                  <a:lnTo>
                    <a:pt x="1050" y="133"/>
                  </a:lnTo>
                  <a:lnTo>
                    <a:pt x="1088" y="128"/>
                  </a:lnTo>
                  <a:lnTo>
                    <a:pt x="1125" y="122"/>
                  </a:lnTo>
                  <a:lnTo>
                    <a:pt x="1156" y="115"/>
                  </a:lnTo>
                  <a:lnTo>
                    <a:pt x="1181" y="109"/>
                  </a:lnTo>
                  <a:lnTo>
                    <a:pt x="1201" y="101"/>
                  </a:lnTo>
                  <a:lnTo>
                    <a:pt x="1216" y="94"/>
                  </a:lnTo>
                  <a:lnTo>
                    <a:pt x="1225" y="86"/>
                  </a:lnTo>
                  <a:lnTo>
                    <a:pt x="1229" y="78"/>
                  </a:lnTo>
                  <a:lnTo>
                    <a:pt x="1225" y="70"/>
                  </a:lnTo>
                  <a:lnTo>
                    <a:pt x="1216" y="62"/>
                  </a:lnTo>
                  <a:lnTo>
                    <a:pt x="1201" y="55"/>
                  </a:lnTo>
                  <a:lnTo>
                    <a:pt x="1181" y="47"/>
                  </a:lnTo>
                  <a:lnTo>
                    <a:pt x="1156" y="40"/>
                  </a:lnTo>
                  <a:lnTo>
                    <a:pt x="1125" y="34"/>
                  </a:lnTo>
                  <a:lnTo>
                    <a:pt x="1088" y="27"/>
                  </a:lnTo>
                  <a:lnTo>
                    <a:pt x="1050" y="22"/>
                  </a:lnTo>
                  <a:lnTo>
                    <a:pt x="1006" y="18"/>
                  </a:lnTo>
                  <a:lnTo>
                    <a:pt x="958" y="13"/>
                  </a:lnTo>
                  <a:lnTo>
                    <a:pt x="907" y="9"/>
                  </a:lnTo>
                  <a:lnTo>
                    <a:pt x="854" y="6"/>
                  </a:lnTo>
                  <a:lnTo>
                    <a:pt x="797" y="3"/>
                  </a:lnTo>
                  <a:lnTo>
                    <a:pt x="739" y="1"/>
                  </a:lnTo>
                  <a:lnTo>
                    <a:pt x="676" y="0"/>
                  </a:lnTo>
                  <a:lnTo>
                    <a:pt x="614" y="0"/>
                  </a:lnTo>
                  <a:lnTo>
                    <a:pt x="552" y="0"/>
                  </a:lnTo>
                  <a:lnTo>
                    <a:pt x="490" y="1"/>
                  </a:lnTo>
                  <a:lnTo>
                    <a:pt x="431" y="3"/>
                  </a:lnTo>
                  <a:lnTo>
                    <a:pt x="375" y="6"/>
                  </a:lnTo>
                  <a:lnTo>
                    <a:pt x="321" y="9"/>
                  </a:lnTo>
                  <a:lnTo>
                    <a:pt x="270" y="13"/>
                  </a:lnTo>
                  <a:lnTo>
                    <a:pt x="223" y="18"/>
                  </a:lnTo>
                  <a:lnTo>
                    <a:pt x="179" y="22"/>
                  </a:lnTo>
                  <a:lnTo>
                    <a:pt x="140" y="27"/>
                  </a:lnTo>
                  <a:lnTo>
                    <a:pt x="104" y="34"/>
                  </a:lnTo>
                  <a:lnTo>
                    <a:pt x="73" y="40"/>
                  </a:lnTo>
                  <a:lnTo>
                    <a:pt x="47" y="47"/>
                  </a:lnTo>
                  <a:lnTo>
                    <a:pt x="27" y="55"/>
                  </a:lnTo>
                  <a:lnTo>
                    <a:pt x="12" y="62"/>
                  </a:lnTo>
                  <a:lnTo>
                    <a:pt x="3" y="7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01" name="Freeform 84"/>
            <p:cNvSpPr>
              <a:spLocks/>
            </p:cNvSpPr>
            <p:nvPr/>
          </p:nvSpPr>
          <p:spPr bwMode="auto">
            <a:xfrm>
              <a:off x="2593" y="2169"/>
              <a:ext cx="615" cy="313"/>
            </a:xfrm>
            <a:custGeom>
              <a:avLst/>
              <a:gdLst>
                <a:gd name="T0" fmla="*/ 276 w 1229"/>
                <a:gd name="T1" fmla="*/ 0 h 626"/>
                <a:gd name="T2" fmla="*/ 216 w 1229"/>
                <a:gd name="T3" fmla="*/ 2 h 626"/>
                <a:gd name="T4" fmla="*/ 161 w 1229"/>
                <a:gd name="T5" fmla="*/ 5 h 626"/>
                <a:gd name="T6" fmla="*/ 112 w 1229"/>
                <a:gd name="T7" fmla="*/ 9 h 626"/>
                <a:gd name="T8" fmla="*/ 70 w 1229"/>
                <a:gd name="T9" fmla="*/ 14 h 626"/>
                <a:gd name="T10" fmla="*/ 37 w 1229"/>
                <a:gd name="T11" fmla="*/ 20 h 626"/>
                <a:gd name="T12" fmla="*/ 14 w 1229"/>
                <a:gd name="T13" fmla="*/ 28 h 626"/>
                <a:gd name="T14" fmla="*/ 2 w 1229"/>
                <a:gd name="T15" fmla="*/ 35 h 626"/>
                <a:gd name="T16" fmla="*/ 0 w 1229"/>
                <a:gd name="T17" fmla="*/ 274 h 626"/>
                <a:gd name="T18" fmla="*/ 6 w 1229"/>
                <a:gd name="T19" fmla="*/ 282 h 626"/>
                <a:gd name="T20" fmla="*/ 24 w 1229"/>
                <a:gd name="T21" fmla="*/ 290 h 626"/>
                <a:gd name="T22" fmla="*/ 52 w 1229"/>
                <a:gd name="T23" fmla="*/ 296 h 626"/>
                <a:gd name="T24" fmla="*/ 90 w 1229"/>
                <a:gd name="T25" fmla="*/ 302 h 626"/>
                <a:gd name="T26" fmla="*/ 135 w 1229"/>
                <a:gd name="T27" fmla="*/ 307 h 626"/>
                <a:gd name="T28" fmla="*/ 188 w 1229"/>
                <a:gd name="T29" fmla="*/ 310 h 626"/>
                <a:gd name="T30" fmla="*/ 245 w 1229"/>
                <a:gd name="T31" fmla="*/ 312 h 626"/>
                <a:gd name="T32" fmla="*/ 307 w 1229"/>
                <a:gd name="T33" fmla="*/ 313 h 626"/>
                <a:gd name="T34" fmla="*/ 370 w 1229"/>
                <a:gd name="T35" fmla="*/ 312 h 626"/>
                <a:gd name="T36" fmla="*/ 427 w 1229"/>
                <a:gd name="T37" fmla="*/ 310 h 626"/>
                <a:gd name="T38" fmla="*/ 479 w 1229"/>
                <a:gd name="T39" fmla="*/ 307 h 626"/>
                <a:gd name="T40" fmla="*/ 525 w 1229"/>
                <a:gd name="T41" fmla="*/ 302 h 626"/>
                <a:gd name="T42" fmla="*/ 563 w 1229"/>
                <a:gd name="T43" fmla="*/ 296 h 626"/>
                <a:gd name="T44" fmla="*/ 591 w 1229"/>
                <a:gd name="T45" fmla="*/ 290 h 626"/>
                <a:gd name="T46" fmla="*/ 608 w 1229"/>
                <a:gd name="T47" fmla="*/ 282 h 626"/>
                <a:gd name="T48" fmla="*/ 615 w 1229"/>
                <a:gd name="T49" fmla="*/ 274 h 626"/>
                <a:gd name="T50" fmla="*/ 613 w 1229"/>
                <a:gd name="T51" fmla="*/ 35 h 626"/>
                <a:gd name="T52" fmla="*/ 601 w 1229"/>
                <a:gd name="T53" fmla="*/ 28 h 626"/>
                <a:gd name="T54" fmla="*/ 578 w 1229"/>
                <a:gd name="T55" fmla="*/ 20 h 626"/>
                <a:gd name="T56" fmla="*/ 544 w 1229"/>
                <a:gd name="T57" fmla="*/ 14 h 626"/>
                <a:gd name="T58" fmla="*/ 503 w 1229"/>
                <a:gd name="T59" fmla="*/ 9 h 626"/>
                <a:gd name="T60" fmla="*/ 454 w 1229"/>
                <a:gd name="T61" fmla="*/ 5 h 626"/>
                <a:gd name="T62" fmla="*/ 399 w 1229"/>
                <a:gd name="T63" fmla="*/ 2 h 626"/>
                <a:gd name="T64" fmla="*/ 338 w 1229"/>
                <a:gd name="T65" fmla="*/ 0 h 6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29" h="626">
                  <a:moveTo>
                    <a:pt x="614" y="0"/>
                  </a:moveTo>
                  <a:lnTo>
                    <a:pt x="552" y="0"/>
                  </a:lnTo>
                  <a:lnTo>
                    <a:pt x="490" y="1"/>
                  </a:lnTo>
                  <a:lnTo>
                    <a:pt x="431" y="3"/>
                  </a:lnTo>
                  <a:lnTo>
                    <a:pt x="375" y="6"/>
                  </a:lnTo>
                  <a:lnTo>
                    <a:pt x="321" y="9"/>
                  </a:lnTo>
                  <a:lnTo>
                    <a:pt x="270" y="13"/>
                  </a:lnTo>
                  <a:lnTo>
                    <a:pt x="223" y="18"/>
                  </a:lnTo>
                  <a:lnTo>
                    <a:pt x="179" y="22"/>
                  </a:lnTo>
                  <a:lnTo>
                    <a:pt x="140" y="27"/>
                  </a:lnTo>
                  <a:lnTo>
                    <a:pt x="104" y="34"/>
                  </a:lnTo>
                  <a:lnTo>
                    <a:pt x="73" y="40"/>
                  </a:lnTo>
                  <a:lnTo>
                    <a:pt x="47" y="47"/>
                  </a:lnTo>
                  <a:lnTo>
                    <a:pt x="27" y="55"/>
                  </a:lnTo>
                  <a:lnTo>
                    <a:pt x="12" y="62"/>
                  </a:lnTo>
                  <a:lnTo>
                    <a:pt x="3" y="70"/>
                  </a:lnTo>
                  <a:lnTo>
                    <a:pt x="0" y="78"/>
                  </a:lnTo>
                  <a:lnTo>
                    <a:pt x="0" y="548"/>
                  </a:lnTo>
                  <a:lnTo>
                    <a:pt x="3" y="556"/>
                  </a:lnTo>
                  <a:lnTo>
                    <a:pt x="12" y="564"/>
                  </a:lnTo>
                  <a:lnTo>
                    <a:pt x="27" y="570"/>
                  </a:lnTo>
                  <a:lnTo>
                    <a:pt x="47" y="579"/>
                  </a:lnTo>
                  <a:lnTo>
                    <a:pt x="73" y="585"/>
                  </a:lnTo>
                  <a:lnTo>
                    <a:pt x="104" y="592"/>
                  </a:lnTo>
                  <a:lnTo>
                    <a:pt x="140" y="598"/>
                  </a:lnTo>
                  <a:lnTo>
                    <a:pt x="179" y="603"/>
                  </a:lnTo>
                  <a:lnTo>
                    <a:pt x="223" y="608"/>
                  </a:lnTo>
                  <a:lnTo>
                    <a:pt x="270" y="613"/>
                  </a:lnTo>
                  <a:lnTo>
                    <a:pt x="321" y="616"/>
                  </a:lnTo>
                  <a:lnTo>
                    <a:pt x="375" y="619"/>
                  </a:lnTo>
                  <a:lnTo>
                    <a:pt x="431" y="623"/>
                  </a:lnTo>
                  <a:lnTo>
                    <a:pt x="490" y="624"/>
                  </a:lnTo>
                  <a:lnTo>
                    <a:pt x="552" y="626"/>
                  </a:lnTo>
                  <a:lnTo>
                    <a:pt x="614" y="626"/>
                  </a:lnTo>
                  <a:lnTo>
                    <a:pt x="676" y="626"/>
                  </a:lnTo>
                  <a:lnTo>
                    <a:pt x="739" y="624"/>
                  </a:lnTo>
                  <a:lnTo>
                    <a:pt x="797" y="623"/>
                  </a:lnTo>
                  <a:lnTo>
                    <a:pt x="854" y="619"/>
                  </a:lnTo>
                  <a:lnTo>
                    <a:pt x="907" y="616"/>
                  </a:lnTo>
                  <a:lnTo>
                    <a:pt x="958" y="613"/>
                  </a:lnTo>
                  <a:lnTo>
                    <a:pt x="1006" y="608"/>
                  </a:lnTo>
                  <a:lnTo>
                    <a:pt x="1050" y="603"/>
                  </a:lnTo>
                  <a:lnTo>
                    <a:pt x="1088" y="598"/>
                  </a:lnTo>
                  <a:lnTo>
                    <a:pt x="1125" y="592"/>
                  </a:lnTo>
                  <a:lnTo>
                    <a:pt x="1156" y="585"/>
                  </a:lnTo>
                  <a:lnTo>
                    <a:pt x="1181" y="579"/>
                  </a:lnTo>
                  <a:lnTo>
                    <a:pt x="1201" y="570"/>
                  </a:lnTo>
                  <a:lnTo>
                    <a:pt x="1216" y="564"/>
                  </a:lnTo>
                  <a:lnTo>
                    <a:pt x="1225" y="556"/>
                  </a:lnTo>
                  <a:lnTo>
                    <a:pt x="1229" y="548"/>
                  </a:lnTo>
                  <a:lnTo>
                    <a:pt x="1229" y="78"/>
                  </a:lnTo>
                  <a:lnTo>
                    <a:pt x="1225" y="70"/>
                  </a:lnTo>
                  <a:lnTo>
                    <a:pt x="1216" y="62"/>
                  </a:lnTo>
                  <a:lnTo>
                    <a:pt x="1201" y="55"/>
                  </a:lnTo>
                  <a:lnTo>
                    <a:pt x="1181" y="47"/>
                  </a:lnTo>
                  <a:lnTo>
                    <a:pt x="1156" y="40"/>
                  </a:lnTo>
                  <a:lnTo>
                    <a:pt x="1125" y="34"/>
                  </a:lnTo>
                  <a:lnTo>
                    <a:pt x="1088" y="27"/>
                  </a:lnTo>
                  <a:lnTo>
                    <a:pt x="1050" y="22"/>
                  </a:lnTo>
                  <a:lnTo>
                    <a:pt x="1006" y="18"/>
                  </a:lnTo>
                  <a:lnTo>
                    <a:pt x="958" y="13"/>
                  </a:lnTo>
                  <a:lnTo>
                    <a:pt x="907" y="9"/>
                  </a:lnTo>
                  <a:lnTo>
                    <a:pt x="854" y="6"/>
                  </a:lnTo>
                  <a:lnTo>
                    <a:pt x="797" y="3"/>
                  </a:lnTo>
                  <a:lnTo>
                    <a:pt x="739" y="1"/>
                  </a:lnTo>
                  <a:lnTo>
                    <a:pt x="676" y="0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02" name="Freeform 85"/>
            <p:cNvSpPr>
              <a:spLocks/>
            </p:cNvSpPr>
            <p:nvPr/>
          </p:nvSpPr>
          <p:spPr bwMode="auto">
            <a:xfrm>
              <a:off x="2593" y="2208"/>
              <a:ext cx="615" cy="39"/>
            </a:xfrm>
            <a:custGeom>
              <a:avLst/>
              <a:gdLst>
                <a:gd name="T0" fmla="*/ 0 w 1229"/>
                <a:gd name="T1" fmla="*/ 0 h 78"/>
                <a:gd name="T2" fmla="*/ 2 w 1229"/>
                <a:gd name="T3" fmla="*/ 4 h 78"/>
                <a:gd name="T4" fmla="*/ 6 w 1229"/>
                <a:gd name="T5" fmla="*/ 8 h 78"/>
                <a:gd name="T6" fmla="*/ 14 w 1229"/>
                <a:gd name="T7" fmla="*/ 12 h 78"/>
                <a:gd name="T8" fmla="*/ 24 w 1229"/>
                <a:gd name="T9" fmla="*/ 16 h 78"/>
                <a:gd name="T10" fmla="*/ 37 w 1229"/>
                <a:gd name="T11" fmla="*/ 19 h 78"/>
                <a:gd name="T12" fmla="*/ 52 w 1229"/>
                <a:gd name="T13" fmla="*/ 22 h 78"/>
                <a:gd name="T14" fmla="*/ 70 w 1229"/>
                <a:gd name="T15" fmla="*/ 25 h 78"/>
                <a:gd name="T16" fmla="*/ 90 w 1229"/>
                <a:gd name="T17" fmla="*/ 28 h 78"/>
                <a:gd name="T18" fmla="*/ 112 w 1229"/>
                <a:gd name="T19" fmla="*/ 30 h 78"/>
                <a:gd name="T20" fmla="*/ 135 w 1229"/>
                <a:gd name="T21" fmla="*/ 33 h 78"/>
                <a:gd name="T22" fmla="*/ 161 w 1229"/>
                <a:gd name="T23" fmla="*/ 34 h 78"/>
                <a:gd name="T24" fmla="*/ 188 w 1229"/>
                <a:gd name="T25" fmla="*/ 36 h 78"/>
                <a:gd name="T26" fmla="*/ 216 w 1229"/>
                <a:gd name="T27" fmla="*/ 38 h 78"/>
                <a:gd name="T28" fmla="*/ 245 w 1229"/>
                <a:gd name="T29" fmla="*/ 39 h 78"/>
                <a:gd name="T30" fmla="*/ 276 w 1229"/>
                <a:gd name="T31" fmla="*/ 39 h 78"/>
                <a:gd name="T32" fmla="*/ 307 w 1229"/>
                <a:gd name="T33" fmla="*/ 39 h 78"/>
                <a:gd name="T34" fmla="*/ 338 w 1229"/>
                <a:gd name="T35" fmla="*/ 39 h 78"/>
                <a:gd name="T36" fmla="*/ 370 w 1229"/>
                <a:gd name="T37" fmla="*/ 39 h 78"/>
                <a:gd name="T38" fmla="*/ 399 w 1229"/>
                <a:gd name="T39" fmla="*/ 38 h 78"/>
                <a:gd name="T40" fmla="*/ 427 w 1229"/>
                <a:gd name="T41" fmla="*/ 36 h 78"/>
                <a:gd name="T42" fmla="*/ 454 w 1229"/>
                <a:gd name="T43" fmla="*/ 34 h 78"/>
                <a:gd name="T44" fmla="*/ 479 w 1229"/>
                <a:gd name="T45" fmla="*/ 33 h 78"/>
                <a:gd name="T46" fmla="*/ 503 w 1229"/>
                <a:gd name="T47" fmla="*/ 30 h 78"/>
                <a:gd name="T48" fmla="*/ 525 w 1229"/>
                <a:gd name="T49" fmla="*/ 28 h 78"/>
                <a:gd name="T50" fmla="*/ 544 w 1229"/>
                <a:gd name="T51" fmla="*/ 25 h 78"/>
                <a:gd name="T52" fmla="*/ 563 w 1229"/>
                <a:gd name="T53" fmla="*/ 22 h 78"/>
                <a:gd name="T54" fmla="*/ 578 w 1229"/>
                <a:gd name="T55" fmla="*/ 19 h 78"/>
                <a:gd name="T56" fmla="*/ 591 w 1229"/>
                <a:gd name="T57" fmla="*/ 16 h 78"/>
                <a:gd name="T58" fmla="*/ 601 w 1229"/>
                <a:gd name="T59" fmla="*/ 12 h 78"/>
                <a:gd name="T60" fmla="*/ 608 w 1229"/>
                <a:gd name="T61" fmla="*/ 8 h 78"/>
                <a:gd name="T62" fmla="*/ 613 w 1229"/>
                <a:gd name="T63" fmla="*/ 4 h 78"/>
                <a:gd name="T64" fmla="*/ 615 w 1229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29" h="78">
                  <a:moveTo>
                    <a:pt x="0" y="0"/>
                  </a:moveTo>
                  <a:lnTo>
                    <a:pt x="3" y="8"/>
                  </a:lnTo>
                  <a:lnTo>
                    <a:pt x="12" y="16"/>
                  </a:lnTo>
                  <a:lnTo>
                    <a:pt x="27" y="23"/>
                  </a:lnTo>
                  <a:lnTo>
                    <a:pt x="47" y="31"/>
                  </a:lnTo>
                  <a:lnTo>
                    <a:pt x="73" y="37"/>
                  </a:lnTo>
                  <a:lnTo>
                    <a:pt x="104" y="44"/>
                  </a:lnTo>
                  <a:lnTo>
                    <a:pt x="140" y="50"/>
                  </a:lnTo>
                  <a:lnTo>
                    <a:pt x="179" y="55"/>
                  </a:lnTo>
                  <a:lnTo>
                    <a:pt x="223" y="60"/>
                  </a:lnTo>
                  <a:lnTo>
                    <a:pt x="270" y="65"/>
                  </a:lnTo>
                  <a:lnTo>
                    <a:pt x="321" y="68"/>
                  </a:lnTo>
                  <a:lnTo>
                    <a:pt x="375" y="72"/>
                  </a:lnTo>
                  <a:lnTo>
                    <a:pt x="431" y="75"/>
                  </a:lnTo>
                  <a:lnTo>
                    <a:pt x="490" y="77"/>
                  </a:lnTo>
                  <a:lnTo>
                    <a:pt x="552" y="78"/>
                  </a:lnTo>
                  <a:lnTo>
                    <a:pt x="614" y="78"/>
                  </a:lnTo>
                  <a:lnTo>
                    <a:pt x="676" y="78"/>
                  </a:lnTo>
                  <a:lnTo>
                    <a:pt x="739" y="77"/>
                  </a:lnTo>
                  <a:lnTo>
                    <a:pt x="797" y="75"/>
                  </a:lnTo>
                  <a:lnTo>
                    <a:pt x="854" y="72"/>
                  </a:lnTo>
                  <a:lnTo>
                    <a:pt x="907" y="68"/>
                  </a:lnTo>
                  <a:lnTo>
                    <a:pt x="958" y="65"/>
                  </a:lnTo>
                  <a:lnTo>
                    <a:pt x="1006" y="60"/>
                  </a:lnTo>
                  <a:lnTo>
                    <a:pt x="1050" y="55"/>
                  </a:lnTo>
                  <a:lnTo>
                    <a:pt x="1088" y="50"/>
                  </a:lnTo>
                  <a:lnTo>
                    <a:pt x="1125" y="44"/>
                  </a:lnTo>
                  <a:lnTo>
                    <a:pt x="1156" y="37"/>
                  </a:lnTo>
                  <a:lnTo>
                    <a:pt x="1181" y="31"/>
                  </a:lnTo>
                  <a:lnTo>
                    <a:pt x="1201" y="23"/>
                  </a:lnTo>
                  <a:lnTo>
                    <a:pt x="1216" y="16"/>
                  </a:lnTo>
                  <a:lnTo>
                    <a:pt x="1225" y="8"/>
                  </a:lnTo>
                  <a:lnTo>
                    <a:pt x="1229" y="0"/>
                  </a:lnTo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sp>
        <p:nvSpPr>
          <p:cNvPr id="203" name="Freeform 86"/>
          <p:cNvSpPr>
            <a:spLocks/>
          </p:cNvSpPr>
          <p:nvPr/>
        </p:nvSpPr>
        <p:spPr bwMode="auto">
          <a:xfrm>
            <a:off x="1499089" y="2700809"/>
            <a:ext cx="360485" cy="261938"/>
          </a:xfrm>
          <a:custGeom>
            <a:avLst/>
            <a:gdLst>
              <a:gd name="T0" fmla="*/ 0 w 867"/>
              <a:gd name="T1" fmla="*/ 0 h 776"/>
              <a:gd name="T2" fmla="*/ 134229 w 867"/>
              <a:gd name="T3" fmla="*/ 14852 h 776"/>
              <a:gd name="T4" fmla="*/ 106302 w 867"/>
              <a:gd name="T5" fmla="*/ 33417 h 776"/>
              <a:gd name="T6" fmla="*/ 340077 w 867"/>
              <a:gd name="T7" fmla="*/ 191053 h 776"/>
              <a:gd name="T8" fmla="*/ 368003 w 867"/>
              <a:gd name="T9" fmla="*/ 172150 h 776"/>
              <a:gd name="T10" fmla="*/ 390525 w 867"/>
              <a:gd name="T11" fmla="*/ 261938 h 776"/>
              <a:gd name="T12" fmla="*/ 255846 w 867"/>
              <a:gd name="T13" fmla="*/ 247086 h 776"/>
              <a:gd name="T14" fmla="*/ 284223 w 867"/>
              <a:gd name="T15" fmla="*/ 228521 h 776"/>
              <a:gd name="T16" fmla="*/ 49998 w 867"/>
              <a:gd name="T17" fmla="*/ 70885 h 776"/>
              <a:gd name="T18" fmla="*/ 22071 w 867"/>
              <a:gd name="T19" fmla="*/ 89788 h 776"/>
              <a:gd name="T20" fmla="*/ 0 w 867"/>
              <a:gd name="T21" fmla="*/ 0 h 7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67" h="776">
                <a:moveTo>
                  <a:pt x="0" y="0"/>
                </a:moveTo>
                <a:lnTo>
                  <a:pt x="298" y="44"/>
                </a:lnTo>
                <a:lnTo>
                  <a:pt x="236" y="99"/>
                </a:lnTo>
                <a:lnTo>
                  <a:pt x="755" y="566"/>
                </a:lnTo>
                <a:lnTo>
                  <a:pt x="817" y="510"/>
                </a:lnTo>
                <a:lnTo>
                  <a:pt x="867" y="776"/>
                </a:lnTo>
                <a:lnTo>
                  <a:pt x="568" y="732"/>
                </a:lnTo>
                <a:lnTo>
                  <a:pt x="631" y="677"/>
                </a:lnTo>
                <a:lnTo>
                  <a:pt x="111" y="210"/>
                </a:lnTo>
                <a:lnTo>
                  <a:pt x="49" y="266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204" name="Freeform 87"/>
          <p:cNvSpPr>
            <a:spLocks/>
          </p:cNvSpPr>
          <p:nvPr/>
        </p:nvSpPr>
        <p:spPr bwMode="auto">
          <a:xfrm>
            <a:off x="2356339" y="2703984"/>
            <a:ext cx="351692" cy="266700"/>
          </a:xfrm>
          <a:custGeom>
            <a:avLst/>
            <a:gdLst>
              <a:gd name="T0" fmla="*/ 381000 w 848"/>
              <a:gd name="T1" fmla="*/ 0 h 792"/>
              <a:gd name="T2" fmla="*/ 362130 w 848"/>
              <a:gd name="T3" fmla="*/ 89237 h 792"/>
              <a:gd name="T4" fmla="*/ 333375 w 848"/>
              <a:gd name="T5" fmla="*/ 71389 h 792"/>
              <a:gd name="T6" fmla="*/ 105134 w 848"/>
              <a:gd name="T7" fmla="*/ 231679 h 792"/>
              <a:gd name="T8" fmla="*/ 133889 w 848"/>
              <a:gd name="T9" fmla="*/ 249863 h 792"/>
              <a:gd name="T10" fmla="*/ 0 w 848"/>
              <a:gd name="T11" fmla="*/ 266700 h 792"/>
              <a:gd name="T12" fmla="*/ 18870 w 848"/>
              <a:gd name="T13" fmla="*/ 177127 h 792"/>
              <a:gd name="T14" fmla="*/ 47625 w 848"/>
              <a:gd name="T15" fmla="*/ 195311 h 792"/>
              <a:gd name="T16" fmla="*/ 275866 w 848"/>
              <a:gd name="T17" fmla="*/ 35021 h 792"/>
              <a:gd name="T18" fmla="*/ 247111 w 848"/>
              <a:gd name="T19" fmla="*/ 16837 h 792"/>
              <a:gd name="T20" fmla="*/ 381000 w 848"/>
              <a:gd name="T21" fmla="*/ 0 h 7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48" h="792">
                <a:moveTo>
                  <a:pt x="848" y="0"/>
                </a:moveTo>
                <a:lnTo>
                  <a:pt x="806" y="265"/>
                </a:lnTo>
                <a:lnTo>
                  <a:pt x="742" y="212"/>
                </a:lnTo>
                <a:lnTo>
                  <a:pt x="234" y="688"/>
                </a:lnTo>
                <a:lnTo>
                  <a:pt x="298" y="742"/>
                </a:lnTo>
                <a:lnTo>
                  <a:pt x="0" y="792"/>
                </a:lnTo>
                <a:lnTo>
                  <a:pt x="42" y="526"/>
                </a:lnTo>
                <a:lnTo>
                  <a:pt x="106" y="580"/>
                </a:lnTo>
                <a:lnTo>
                  <a:pt x="614" y="104"/>
                </a:lnTo>
                <a:lnTo>
                  <a:pt x="550" y="50"/>
                </a:lnTo>
                <a:lnTo>
                  <a:pt x="848" y="0"/>
                </a:lnTo>
                <a:close/>
              </a:path>
            </a:pathLst>
          </a:cu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205" name="Freeform 88"/>
          <p:cNvSpPr>
            <a:spLocks/>
          </p:cNvSpPr>
          <p:nvPr/>
        </p:nvSpPr>
        <p:spPr bwMode="auto">
          <a:xfrm>
            <a:off x="1203082" y="3043709"/>
            <a:ext cx="505557" cy="103188"/>
          </a:xfrm>
          <a:custGeom>
            <a:avLst/>
            <a:gdLst>
              <a:gd name="T0" fmla="*/ 0 w 1230"/>
              <a:gd name="T1" fmla="*/ 51429 h 313"/>
              <a:gd name="T2" fmla="*/ 109092 w 1230"/>
              <a:gd name="T3" fmla="*/ 0 h 313"/>
              <a:gd name="T4" fmla="*/ 109092 w 1230"/>
              <a:gd name="T5" fmla="*/ 25715 h 313"/>
              <a:gd name="T6" fmla="*/ 438150 w 1230"/>
              <a:gd name="T7" fmla="*/ 25715 h 313"/>
              <a:gd name="T8" fmla="*/ 438150 w 1230"/>
              <a:gd name="T9" fmla="*/ 0 h 313"/>
              <a:gd name="T10" fmla="*/ 547687 w 1230"/>
              <a:gd name="T11" fmla="*/ 51429 h 313"/>
              <a:gd name="T12" fmla="*/ 438150 w 1230"/>
              <a:gd name="T13" fmla="*/ 103188 h 313"/>
              <a:gd name="T14" fmla="*/ 438150 w 1230"/>
              <a:gd name="T15" fmla="*/ 77144 h 313"/>
              <a:gd name="T16" fmla="*/ 109092 w 1230"/>
              <a:gd name="T17" fmla="*/ 77144 h 313"/>
              <a:gd name="T18" fmla="*/ 109092 w 1230"/>
              <a:gd name="T19" fmla="*/ 103188 h 313"/>
              <a:gd name="T20" fmla="*/ 0 w 1230"/>
              <a:gd name="T21" fmla="*/ 51429 h 3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30" h="313">
                <a:moveTo>
                  <a:pt x="0" y="156"/>
                </a:moveTo>
                <a:lnTo>
                  <a:pt x="245" y="0"/>
                </a:lnTo>
                <a:lnTo>
                  <a:pt x="245" y="78"/>
                </a:lnTo>
                <a:lnTo>
                  <a:pt x="984" y="78"/>
                </a:lnTo>
                <a:lnTo>
                  <a:pt x="984" y="0"/>
                </a:lnTo>
                <a:lnTo>
                  <a:pt x="1230" y="156"/>
                </a:lnTo>
                <a:lnTo>
                  <a:pt x="984" y="313"/>
                </a:lnTo>
                <a:lnTo>
                  <a:pt x="984" y="234"/>
                </a:lnTo>
                <a:lnTo>
                  <a:pt x="245" y="234"/>
                </a:lnTo>
                <a:lnTo>
                  <a:pt x="245" y="313"/>
                </a:lnTo>
                <a:lnTo>
                  <a:pt x="0" y="156"/>
                </a:lnTo>
                <a:close/>
              </a:path>
            </a:pathLst>
          </a:cu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206" name="Freeform 89"/>
          <p:cNvSpPr>
            <a:spLocks/>
          </p:cNvSpPr>
          <p:nvPr/>
        </p:nvSpPr>
        <p:spPr bwMode="auto">
          <a:xfrm>
            <a:off x="2013439" y="2586509"/>
            <a:ext cx="143608" cy="368300"/>
          </a:xfrm>
          <a:custGeom>
            <a:avLst/>
            <a:gdLst>
              <a:gd name="T0" fmla="*/ 77566 w 351"/>
              <a:gd name="T1" fmla="*/ 0 h 1096"/>
              <a:gd name="T2" fmla="*/ 155575 w 351"/>
              <a:gd name="T3" fmla="*/ 73593 h 1096"/>
              <a:gd name="T4" fmla="*/ 116570 w 351"/>
              <a:gd name="T5" fmla="*/ 73593 h 1096"/>
              <a:gd name="T6" fmla="*/ 116570 w 351"/>
              <a:gd name="T7" fmla="*/ 295043 h 1096"/>
              <a:gd name="T8" fmla="*/ 155575 w 351"/>
              <a:gd name="T9" fmla="*/ 295043 h 1096"/>
              <a:gd name="T10" fmla="*/ 77566 w 351"/>
              <a:gd name="T11" fmla="*/ 368300 h 1096"/>
              <a:gd name="T12" fmla="*/ 0 w 351"/>
              <a:gd name="T13" fmla="*/ 295043 h 1096"/>
              <a:gd name="T14" fmla="*/ 38561 w 351"/>
              <a:gd name="T15" fmla="*/ 295043 h 1096"/>
              <a:gd name="T16" fmla="*/ 38561 w 351"/>
              <a:gd name="T17" fmla="*/ 73593 h 1096"/>
              <a:gd name="T18" fmla="*/ 0 w 351"/>
              <a:gd name="T19" fmla="*/ 73593 h 1096"/>
              <a:gd name="T20" fmla="*/ 77566 w 351"/>
              <a:gd name="T21" fmla="*/ 0 h 10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51" h="1096">
                <a:moveTo>
                  <a:pt x="175" y="0"/>
                </a:moveTo>
                <a:lnTo>
                  <a:pt x="351" y="219"/>
                </a:lnTo>
                <a:lnTo>
                  <a:pt x="263" y="219"/>
                </a:lnTo>
                <a:lnTo>
                  <a:pt x="263" y="878"/>
                </a:lnTo>
                <a:lnTo>
                  <a:pt x="351" y="878"/>
                </a:lnTo>
                <a:lnTo>
                  <a:pt x="175" y="1096"/>
                </a:lnTo>
                <a:lnTo>
                  <a:pt x="0" y="878"/>
                </a:lnTo>
                <a:lnTo>
                  <a:pt x="87" y="878"/>
                </a:lnTo>
                <a:lnTo>
                  <a:pt x="87" y="219"/>
                </a:lnTo>
                <a:lnTo>
                  <a:pt x="0" y="219"/>
                </a:lnTo>
                <a:lnTo>
                  <a:pt x="175" y="0"/>
                </a:lnTo>
                <a:close/>
              </a:path>
            </a:pathLst>
          </a:cu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207" name="Rectangle 91"/>
          <p:cNvSpPr>
            <a:spLocks noChangeArrowheads="1"/>
          </p:cNvSpPr>
          <p:nvPr/>
        </p:nvSpPr>
        <p:spPr bwMode="auto">
          <a:xfrm>
            <a:off x="1765789" y="3050059"/>
            <a:ext cx="57589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076325" eaLnBrk="0" hangingPunct="0"/>
            <a:r>
              <a:rPr lang="de-DE" sz="500" b="1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Data </a:t>
            </a:r>
          </a:p>
          <a:p>
            <a:pPr algn="ctr" defTabSz="1076325" eaLnBrk="0" hangingPunct="0"/>
            <a:r>
              <a:rPr lang="de-DE" sz="500" b="1" dirty="0">
                <a:solidFill>
                  <a:srgbClr val="000000"/>
                </a:solidFill>
                <a:latin typeface="+mj-lt"/>
                <a:ea typeface="ヒラギノ角ゴ Pro W3" charset="-128"/>
              </a:rPr>
              <a:t>Exchange</a:t>
            </a:r>
            <a:endParaRPr lang="de-DE" sz="500" dirty="0">
              <a:latin typeface="+mj-lt"/>
              <a:ea typeface="ヒラギノ角ゴ Pro W3" charset="-128"/>
            </a:endParaRPr>
          </a:p>
        </p:txBody>
      </p:sp>
      <p:sp>
        <p:nvSpPr>
          <p:cNvPr id="208" name="Rectangle 93"/>
          <p:cNvSpPr>
            <a:spLocks noChangeArrowheads="1"/>
          </p:cNvSpPr>
          <p:nvPr/>
        </p:nvSpPr>
        <p:spPr bwMode="auto">
          <a:xfrm>
            <a:off x="500691" y="3289772"/>
            <a:ext cx="48891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76325" eaLnBrk="0" hangingPunct="0"/>
            <a:r>
              <a:rPr lang="de-DE" sz="1000" b="1">
                <a:solidFill>
                  <a:srgbClr val="005191"/>
                </a:solidFill>
                <a:latin typeface="+mj-lt"/>
                <a:ea typeface="ヒラギノ角ゴ Pro W3" charset="-128"/>
              </a:rPr>
              <a:t>Payload</a:t>
            </a:r>
          </a:p>
        </p:txBody>
      </p:sp>
      <p:sp>
        <p:nvSpPr>
          <p:cNvPr id="209" name="Rectangle 95"/>
          <p:cNvSpPr>
            <a:spLocks noChangeArrowheads="1"/>
          </p:cNvSpPr>
          <p:nvPr/>
        </p:nvSpPr>
        <p:spPr bwMode="auto">
          <a:xfrm>
            <a:off x="612531" y="2238847"/>
            <a:ext cx="67554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076325" eaLnBrk="0" hangingPunct="0"/>
            <a:r>
              <a:rPr lang="de-DE" sz="1000" b="1" dirty="0">
                <a:solidFill>
                  <a:srgbClr val="005191"/>
                </a:solidFill>
                <a:latin typeface="+mj-lt"/>
                <a:ea typeface="ヒラギノ角ゴ Pro W3" charset="-128"/>
              </a:rPr>
              <a:t>AOCS</a:t>
            </a:r>
          </a:p>
        </p:txBody>
      </p:sp>
      <p:sp>
        <p:nvSpPr>
          <p:cNvPr id="210" name="Rectangle 96"/>
          <p:cNvSpPr>
            <a:spLocks noChangeArrowheads="1"/>
          </p:cNvSpPr>
          <p:nvPr/>
        </p:nvSpPr>
        <p:spPr bwMode="auto">
          <a:xfrm>
            <a:off x="2543485" y="3923184"/>
            <a:ext cx="4536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76325" eaLnBrk="0" hangingPunct="0"/>
            <a:r>
              <a:rPr lang="de-DE" sz="1000" b="1">
                <a:solidFill>
                  <a:srgbClr val="005191"/>
                </a:solidFill>
                <a:latin typeface="+mj-lt"/>
                <a:ea typeface="ヒラギノ角ゴ Pro W3" charset="-128"/>
              </a:rPr>
              <a:t>System</a:t>
            </a:r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1578220" y="2022947"/>
            <a:ext cx="105947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076325" rtl="1" eaLnBrk="0" hangingPunct="0"/>
            <a:r>
              <a:rPr lang="de-DE" sz="1000" b="1" dirty="0">
                <a:solidFill>
                  <a:srgbClr val="005191"/>
                </a:solidFill>
                <a:latin typeface="+mj-lt"/>
                <a:ea typeface="ヒラギノ角ゴ Pro W3" charset="-128"/>
              </a:rPr>
              <a:t>Data-handling</a:t>
            </a:r>
          </a:p>
        </p:txBody>
      </p:sp>
      <p:sp>
        <p:nvSpPr>
          <p:cNvPr id="212" name="Rectangle 98"/>
          <p:cNvSpPr>
            <a:spLocks noChangeArrowheads="1"/>
          </p:cNvSpPr>
          <p:nvPr/>
        </p:nvSpPr>
        <p:spPr bwMode="auto">
          <a:xfrm>
            <a:off x="2833239" y="2175347"/>
            <a:ext cx="49693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76325" eaLnBrk="0" hangingPunct="0"/>
            <a:r>
              <a:rPr lang="de-DE" sz="1000" b="1" dirty="0">
                <a:solidFill>
                  <a:srgbClr val="005191"/>
                </a:solidFill>
                <a:latin typeface="+mj-lt"/>
                <a:ea typeface="ヒラギノ角ゴ Pro W3" charset="-128"/>
              </a:rPr>
              <a:t>Thermal</a:t>
            </a:r>
          </a:p>
        </p:txBody>
      </p:sp>
      <p:sp>
        <p:nvSpPr>
          <p:cNvPr id="213" name="Freeform 99"/>
          <p:cNvSpPr>
            <a:spLocks/>
          </p:cNvSpPr>
          <p:nvPr/>
        </p:nvSpPr>
        <p:spPr bwMode="auto">
          <a:xfrm flipH="1">
            <a:off x="2369528" y="3254847"/>
            <a:ext cx="351692" cy="266700"/>
          </a:xfrm>
          <a:custGeom>
            <a:avLst/>
            <a:gdLst>
              <a:gd name="T0" fmla="*/ 381000 w 848"/>
              <a:gd name="T1" fmla="*/ 0 h 792"/>
              <a:gd name="T2" fmla="*/ 362130 w 848"/>
              <a:gd name="T3" fmla="*/ 89237 h 792"/>
              <a:gd name="T4" fmla="*/ 333375 w 848"/>
              <a:gd name="T5" fmla="*/ 71389 h 792"/>
              <a:gd name="T6" fmla="*/ 105134 w 848"/>
              <a:gd name="T7" fmla="*/ 231679 h 792"/>
              <a:gd name="T8" fmla="*/ 133889 w 848"/>
              <a:gd name="T9" fmla="*/ 249863 h 792"/>
              <a:gd name="T10" fmla="*/ 0 w 848"/>
              <a:gd name="T11" fmla="*/ 266700 h 792"/>
              <a:gd name="T12" fmla="*/ 18870 w 848"/>
              <a:gd name="T13" fmla="*/ 177127 h 792"/>
              <a:gd name="T14" fmla="*/ 47625 w 848"/>
              <a:gd name="T15" fmla="*/ 195311 h 792"/>
              <a:gd name="T16" fmla="*/ 275866 w 848"/>
              <a:gd name="T17" fmla="*/ 35021 h 792"/>
              <a:gd name="T18" fmla="*/ 247111 w 848"/>
              <a:gd name="T19" fmla="*/ 16837 h 792"/>
              <a:gd name="T20" fmla="*/ 381000 w 848"/>
              <a:gd name="T21" fmla="*/ 0 h 7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48" h="792">
                <a:moveTo>
                  <a:pt x="848" y="0"/>
                </a:moveTo>
                <a:lnTo>
                  <a:pt x="806" y="265"/>
                </a:lnTo>
                <a:lnTo>
                  <a:pt x="742" y="212"/>
                </a:lnTo>
                <a:lnTo>
                  <a:pt x="234" y="688"/>
                </a:lnTo>
                <a:lnTo>
                  <a:pt x="298" y="742"/>
                </a:lnTo>
                <a:lnTo>
                  <a:pt x="0" y="792"/>
                </a:lnTo>
                <a:lnTo>
                  <a:pt x="42" y="526"/>
                </a:lnTo>
                <a:lnTo>
                  <a:pt x="106" y="580"/>
                </a:lnTo>
                <a:lnTo>
                  <a:pt x="614" y="104"/>
                </a:lnTo>
                <a:lnTo>
                  <a:pt x="550" y="50"/>
                </a:lnTo>
                <a:lnTo>
                  <a:pt x="848" y="0"/>
                </a:lnTo>
                <a:close/>
              </a:path>
            </a:pathLst>
          </a:cu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grpSp>
        <p:nvGrpSpPr>
          <p:cNvPr id="214" name="Group 100"/>
          <p:cNvGrpSpPr>
            <a:grpSpLocks/>
          </p:cNvGrpSpPr>
          <p:nvPr/>
        </p:nvGrpSpPr>
        <p:grpSpPr bwMode="auto">
          <a:xfrm>
            <a:off x="1074127" y="3742210"/>
            <a:ext cx="398585" cy="104775"/>
            <a:chOff x="3735" y="1464"/>
            <a:chExt cx="483" cy="157"/>
          </a:xfrm>
        </p:grpSpPr>
        <p:sp>
          <p:nvSpPr>
            <p:cNvPr id="215" name="Freeform 101"/>
            <p:cNvSpPr>
              <a:spLocks/>
            </p:cNvSpPr>
            <p:nvPr/>
          </p:nvSpPr>
          <p:spPr bwMode="auto">
            <a:xfrm>
              <a:off x="3735" y="1464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1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1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7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16" name="Freeform 102"/>
            <p:cNvSpPr>
              <a:spLocks/>
            </p:cNvSpPr>
            <p:nvPr/>
          </p:nvSpPr>
          <p:spPr bwMode="auto">
            <a:xfrm>
              <a:off x="3735" y="1464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1 h 78"/>
                <a:gd name="T4" fmla="*/ 5 w 966"/>
                <a:gd name="T5" fmla="*/ 24 h 78"/>
                <a:gd name="T6" fmla="*/ 11 w 966"/>
                <a:gd name="T7" fmla="*/ 25 h 78"/>
                <a:gd name="T8" fmla="*/ 20 w 966"/>
                <a:gd name="T9" fmla="*/ 27 h 78"/>
                <a:gd name="T10" fmla="*/ 30 w 966"/>
                <a:gd name="T11" fmla="*/ 29 h 78"/>
                <a:gd name="T12" fmla="*/ 42 w 966"/>
                <a:gd name="T13" fmla="*/ 30 h 78"/>
                <a:gd name="T14" fmla="*/ 55 w 966"/>
                <a:gd name="T15" fmla="*/ 32 h 78"/>
                <a:gd name="T16" fmla="*/ 71 w 966"/>
                <a:gd name="T17" fmla="*/ 33 h 78"/>
                <a:gd name="T18" fmla="*/ 88 w 966"/>
                <a:gd name="T19" fmla="*/ 34 h 78"/>
                <a:gd name="T20" fmla="*/ 107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8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8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6 w 966"/>
                <a:gd name="T43" fmla="*/ 34 h 78"/>
                <a:gd name="T44" fmla="*/ 413 w 966"/>
                <a:gd name="T45" fmla="*/ 33 h 78"/>
                <a:gd name="T46" fmla="*/ 429 w 966"/>
                <a:gd name="T47" fmla="*/ 32 h 78"/>
                <a:gd name="T48" fmla="*/ 442 w 966"/>
                <a:gd name="T49" fmla="*/ 30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5 h 78"/>
                <a:gd name="T56" fmla="*/ 479 w 966"/>
                <a:gd name="T57" fmla="*/ 24 h 78"/>
                <a:gd name="T58" fmla="*/ 482 w 966"/>
                <a:gd name="T59" fmla="*/ 21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9 w 966"/>
                <a:gd name="T75" fmla="*/ 7 h 78"/>
                <a:gd name="T76" fmla="*/ 413 w 966"/>
                <a:gd name="T77" fmla="*/ 6 h 78"/>
                <a:gd name="T78" fmla="*/ 396 w 966"/>
                <a:gd name="T79" fmla="*/ 5 h 78"/>
                <a:gd name="T80" fmla="*/ 377 w 966"/>
                <a:gd name="T81" fmla="*/ 3 h 78"/>
                <a:gd name="T82" fmla="*/ 357 w 966"/>
                <a:gd name="T83" fmla="*/ 2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2 h 78"/>
                <a:gd name="T100" fmla="*/ 107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7 h 78"/>
                <a:gd name="T108" fmla="*/ 42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10" y="47"/>
                  </a:lnTo>
                  <a:lnTo>
                    <a:pt x="22" y="50"/>
                  </a:lnTo>
                  <a:lnTo>
                    <a:pt x="39" y="53"/>
                  </a:lnTo>
                  <a:lnTo>
                    <a:pt x="59" y="57"/>
                  </a:lnTo>
                  <a:lnTo>
                    <a:pt x="83" y="60"/>
                  </a:lnTo>
                  <a:lnTo>
                    <a:pt x="110" y="63"/>
                  </a:lnTo>
                  <a:lnTo>
                    <a:pt x="141" y="66"/>
                  </a:lnTo>
                  <a:lnTo>
                    <a:pt x="176" y="68"/>
                  </a:lnTo>
                  <a:lnTo>
                    <a:pt x="213" y="71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6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6"/>
                  </a:lnTo>
                  <a:lnTo>
                    <a:pt x="672" y="75"/>
                  </a:lnTo>
                  <a:lnTo>
                    <a:pt x="714" y="73"/>
                  </a:lnTo>
                  <a:lnTo>
                    <a:pt x="754" y="71"/>
                  </a:lnTo>
                  <a:lnTo>
                    <a:pt x="791" y="68"/>
                  </a:lnTo>
                  <a:lnTo>
                    <a:pt x="825" y="66"/>
                  </a:lnTo>
                  <a:lnTo>
                    <a:pt x="857" y="63"/>
                  </a:lnTo>
                  <a:lnTo>
                    <a:pt x="884" y="60"/>
                  </a:lnTo>
                  <a:lnTo>
                    <a:pt x="908" y="57"/>
                  </a:lnTo>
                  <a:lnTo>
                    <a:pt x="928" y="53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7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17" name="Freeform 103"/>
            <p:cNvSpPr>
              <a:spLocks/>
            </p:cNvSpPr>
            <p:nvPr/>
          </p:nvSpPr>
          <p:spPr bwMode="auto">
            <a:xfrm>
              <a:off x="3735" y="1464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4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7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1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09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09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1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5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7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4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18" name="Freeform 104"/>
            <p:cNvSpPr>
              <a:spLocks/>
            </p:cNvSpPr>
            <p:nvPr/>
          </p:nvSpPr>
          <p:spPr bwMode="auto">
            <a:xfrm>
              <a:off x="3735" y="1484"/>
              <a:ext cx="483" cy="19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1 h 39"/>
                <a:gd name="T4" fmla="*/ 5 w 966"/>
                <a:gd name="T5" fmla="*/ 4 h 39"/>
                <a:gd name="T6" fmla="*/ 11 w 966"/>
                <a:gd name="T7" fmla="*/ 5 h 39"/>
                <a:gd name="T8" fmla="*/ 20 w 966"/>
                <a:gd name="T9" fmla="*/ 7 h 39"/>
                <a:gd name="T10" fmla="*/ 30 w 966"/>
                <a:gd name="T11" fmla="*/ 9 h 39"/>
                <a:gd name="T12" fmla="*/ 42 w 966"/>
                <a:gd name="T13" fmla="*/ 10 h 39"/>
                <a:gd name="T14" fmla="*/ 55 w 966"/>
                <a:gd name="T15" fmla="*/ 12 h 39"/>
                <a:gd name="T16" fmla="*/ 71 w 966"/>
                <a:gd name="T17" fmla="*/ 13 h 39"/>
                <a:gd name="T18" fmla="*/ 88 w 966"/>
                <a:gd name="T19" fmla="*/ 14 h 39"/>
                <a:gd name="T20" fmla="*/ 107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8 h 39"/>
                <a:gd name="T28" fmla="*/ 193 w 966"/>
                <a:gd name="T29" fmla="*/ 19 h 39"/>
                <a:gd name="T30" fmla="*/ 242 w 966"/>
                <a:gd name="T31" fmla="*/ 19 h 39"/>
                <a:gd name="T32" fmla="*/ 290 w 966"/>
                <a:gd name="T33" fmla="*/ 19 h 39"/>
                <a:gd name="T34" fmla="*/ 314 w 966"/>
                <a:gd name="T35" fmla="*/ 18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6 w 966"/>
                <a:gd name="T43" fmla="*/ 14 h 39"/>
                <a:gd name="T44" fmla="*/ 413 w 966"/>
                <a:gd name="T45" fmla="*/ 13 h 39"/>
                <a:gd name="T46" fmla="*/ 429 w 966"/>
                <a:gd name="T47" fmla="*/ 12 h 39"/>
                <a:gd name="T48" fmla="*/ 442 w 966"/>
                <a:gd name="T49" fmla="*/ 10 h 39"/>
                <a:gd name="T50" fmla="*/ 454 w 966"/>
                <a:gd name="T51" fmla="*/ 9 h 39"/>
                <a:gd name="T52" fmla="*/ 464 w 966"/>
                <a:gd name="T53" fmla="*/ 7 h 39"/>
                <a:gd name="T54" fmla="*/ 472 w 966"/>
                <a:gd name="T55" fmla="*/ 5 h 39"/>
                <a:gd name="T56" fmla="*/ 479 w 966"/>
                <a:gd name="T57" fmla="*/ 4 h 39"/>
                <a:gd name="T58" fmla="*/ 482 w 966"/>
                <a:gd name="T59" fmla="*/ 1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10" y="8"/>
                  </a:lnTo>
                  <a:lnTo>
                    <a:pt x="22" y="11"/>
                  </a:lnTo>
                  <a:lnTo>
                    <a:pt x="39" y="14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7"/>
                  </a:lnTo>
                  <a:lnTo>
                    <a:pt x="176" y="29"/>
                  </a:lnTo>
                  <a:lnTo>
                    <a:pt x="213" y="32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6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1" y="29"/>
                  </a:lnTo>
                  <a:lnTo>
                    <a:pt x="825" y="27"/>
                  </a:lnTo>
                  <a:lnTo>
                    <a:pt x="857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4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219" name="Group 105"/>
          <p:cNvGrpSpPr>
            <a:grpSpLocks/>
          </p:cNvGrpSpPr>
          <p:nvPr/>
        </p:nvGrpSpPr>
        <p:grpSpPr bwMode="auto">
          <a:xfrm>
            <a:off x="1074127" y="3688235"/>
            <a:ext cx="398585" cy="106363"/>
            <a:chOff x="3735" y="1347"/>
            <a:chExt cx="483" cy="156"/>
          </a:xfrm>
        </p:grpSpPr>
        <p:sp>
          <p:nvSpPr>
            <p:cNvPr id="220" name="Freeform 106"/>
            <p:cNvSpPr>
              <a:spLocks/>
            </p:cNvSpPr>
            <p:nvPr/>
          </p:nvSpPr>
          <p:spPr bwMode="auto">
            <a:xfrm>
              <a:off x="3735" y="1347"/>
              <a:ext cx="483" cy="156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0 h 313"/>
                <a:gd name="T4" fmla="*/ 170 w 966"/>
                <a:gd name="T5" fmla="*/ 0 h 313"/>
                <a:gd name="T6" fmla="*/ 148 w 966"/>
                <a:gd name="T7" fmla="*/ 1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4 h 313"/>
                <a:gd name="T14" fmla="*/ 71 w 966"/>
                <a:gd name="T15" fmla="*/ 5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0 h 313"/>
                <a:gd name="T22" fmla="*/ 20 w 966"/>
                <a:gd name="T23" fmla="*/ 12 h 313"/>
                <a:gd name="T24" fmla="*/ 11 w 966"/>
                <a:gd name="T25" fmla="*/ 13 h 313"/>
                <a:gd name="T26" fmla="*/ 5 w 966"/>
                <a:gd name="T27" fmla="*/ 15 h 313"/>
                <a:gd name="T28" fmla="*/ 1 w 966"/>
                <a:gd name="T29" fmla="*/ 18 h 313"/>
                <a:gd name="T30" fmla="*/ 0 w 966"/>
                <a:gd name="T31" fmla="*/ 19 h 313"/>
                <a:gd name="T32" fmla="*/ 0 w 966"/>
                <a:gd name="T33" fmla="*/ 137 h 313"/>
                <a:gd name="T34" fmla="*/ 1 w 966"/>
                <a:gd name="T35" fmla="*/ 138 h 313"/>
                <a:gd name="T36" fmla="*/ 5 w 966"/>
                <a:gd name="T37" fmla="*/ 141 h 313"/>
                <a:gd name="T38" fmla="*/ 11 w 966"/>
                <a:gd name="T39" fmla="*/ 142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7 h 313"/>
                <a:gd name="T46" fmla="*/ 55 w 966"/>
                <a:gd name="T47" fmla="*/ 149 h 313"/>
                <a:gd name="T48" fmla="*/ 71 w 966"/>
                <a:gd name="T49" fmla="*/ 150 h 313"/>
                <a:gd name="T50" fmla="*/ 88 w 966"/>
                <a:gd name="T51" fmla="*/ 151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5 h 313"/>
                <a:gd name="T60" fmla="*/ 193 w 966"/>
                <a:gd name="T61" fmla="*/ 156 h 313"/>
                <a:gd name="T62" fmla="*/ 242 w 966"/>
                <a:gd name="T63" fmla="*/ 156 h 313"/>
                <a:gd name="T64" fmla="*/ 290 w 966"/>
                <a:gd name="T65" fmla="*/ 156 h 313"/>
                <a:gd name="T66" fmla="*/ 314 w 966"/>
                <a:gd name="T67" fmla="*/ 155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1 h 313"/>
                <a:gd name="T76" fmla="*/ 413 w 966"/>
                <a:gd name="T77" fmla="*/ 150 h 313"/>
                <a:gd name="T78" fmla="*/ 429 w 966"/>
                <a:gd name="T79" fmla="*/ 149 h 313"/>
                <a:gd name="T80" fmla="*/ 442 w 966"/>
                <a:gd name="T81" fmla="*/ 147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2 h 313"/>
                <a:gd name="T88" fmla="*/ 479 w 966"/>
                <a:gd name="T89" fmla="*/ 141 h 313"/>
                <a:gd name="T90" fmla="*/ 482 w 966"/>
                <a:gd name="T91" fmla="*/ 138 h 313"/>
                <a:gd name="T92" fmla="*/ 483 w 966"/>
                <a:gd name="T93" fmla="*/ 137 h 313"/>
                <a:gd name="T94" fmla="*/ 483 w 966"/>
                <a:gd name="T95" fmla="*/ 19 h 313"/>
                <a:gd name="T96" fmla="*/ 482 w 966"/>
                <a:gd name="T97" fmla="*/ 18 h 313"/>
                <a:gd name="T98" fmla="*/ 479 w 966"/>
                <a:gd name="T99" fmla="*/ 15 h 313"/>
                <a:gd name="T100" fmla="*/ 472 w 966"/>
                <a:gd name="T101" fmla="*/ 13 h 313"/>
                <a:gd name="T102" fmla="*/ 464 w 966"/>
                <a:gd name="T103" fmla="*/ 12 h 313"/>
                <a:gd name="T104" fmla="*/ 454 w 966"/>
                <a:gd name="T105" fmla="*/ 10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5 h 313"/>
                <a:gd name="T112" fmla="*/ 396 w 966"/>
                <a:gd name="T113" fmla="*/ 4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1 h 313"/>
                <a:gd name="T120" fmla="*/ 314 w 966"/>
                <a:gd name="T121" fmla="*/ 0 h 313"/>
                <a:gd name="T122" fmla="*/ 290 w 966"/>
                <a:gd name="T123" fmla="*/ 0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21" name="Freeform 107"/>
            <p:cNvSpPr>
              <a:spLocks/>
            </p:cNvSpPr>
            <p:nvPr/>
          </p:nvSpPr>
          <p:spPr bwMode="auto">
            <a:xfrm>
              <a:off x="3735" y="1347"/>
              <a:ext cx="483" cy="39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1 h 78"/>
                <a:gd name="T4" fmla="*/ 5 w 966"/>
                <a:gd name="T5" fmla="*/ 24 h 78"/>
                <a:gd name="T6" fmla="*/ 11 w 966"/>
                <a:gd name="T7" fmla="*/ 25 h 78"/>
                <a:gd name="T8" fmla="*/ 20 w 966"/>
                <a:gd name="T9" fmla="*/ 27 h 78"/>
                <a:gd name="T10" fmla="*/ 30 w 966"/>
                <a:gd name="T11" fmla="*/ 29 h 78"/>
                <a:gd name="T12" fmla="*/ 42 w 966"/>
                <a:gd name="T13" fmla="*/ 30 h 78"/>
                <a:gd name="T14" fmla="*/ 55 w 966"/>
                <a:gd name="T15" fmla="*/ 32 h 78"/>
                <a:gd name="T16" fmla="*/ 71 w 966"/>
                <a:gd name="T17" fmla="*/ 34 h 78"/>
                <a:gd name="T18" fmla="*/ 88 w 966"/>
                <a:gd name="T19" fmla="*/ 34 h 78"/>
                <a:gd name="T20" fmla="*/ 107 w 966"/>
                <a:gd name="T21" fmla="*/ 36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8 h 78"/>
                <a:gd name="T28" fmla="*/ 193 w 966"/>
                <a:gd name="T29" fmla="*/ 39 h 78"/>
                <a:gd name="T30" fmla="*/ 242 w 966"/>
                <a:gd name="T31" fmla="*/ 39 h 78"/>
                <a:gd name="T32" fmla="*/ 290 w 966"/>
                <a:gd name="T33" fmla="*/ 39 h 78"/>
                <a:gd name="T34" fmla="*/ 314 w 966"/>
                <a:gd name="T35" fmla="*/ 38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6 h 78"/>
                <a:gd name="T42" fmla="*/ 396 w 966"/>
                <a:gd name="T43" fmla="*/ 34 h 78"/>
                <a:gd name="T44" fmla="*/ 413 w 966"/>
                <a:gd name="T45" fmla="*/ 34 h 78"/>
                <a:gd name="T46" fmla="*/ 429 w 966"/>
                <a:gd name="T47" fmla="*/ 32 h 78"/>
                <a:gd name="T48" fmla="*/ 442 w 966"/>
                <a:gd name="T49" fmla="*/ 30 h 78"/>
                <a:gd name="T50" fmla="*/ 454 w 966"/>
                <a:gd name="T51" fmla="*/ 29 h 78"/>
                <a:gd name="T52" fmla="*/ 464 w 966"/>
                <a:gd name="T53" fmla="*/ 27 h 78"/>
                <a:gd name="T54" fmla="*/ 472 w 966"/>
                <a:gd name="T55" fmla="*/ 25 h 78"/>
                <a:gd name="T56" fmla="*/ 479 w 966"/>
                <a:gd name="T57" fmla="*/ 24 h 78"/>
                <a:gd name="T58" fmla="*/ 482 w 966"/>
                <a:gd name="T59" fmla="*/ 21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9 w 966"/>
                <a:gd name="T75" fmla="*/ 7 h 78"/>
                <a:gd name="T76" fmla="*/ 413 w 966"/>
                <a:gd name="T77" fmla="*/ 6 h 78"/>
                <a:gd name="T78" fmla="*/ 396 w 966"/>
                <a:gd name="T79" fmla="*/ 5 h 78"/>
                <a:gd name="T80" fmla="*/ 377 w 966"/>
                <a:gd name="T81" fmla="*/ 3 h 78"/>
                <a:gd name="T82" fmla="*/ 357 w 966"/>
                <a:gd name="T83" fmla="*/ 3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3 h 78"/>
                <a:gd name="T100" fmla="*/ 107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7 h 78"/>
                <a:gd name="T108" fmla="*/ 42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10" y="47"/>
                  </a:lnTo>
                  <a:lnTo>
                    <a:pt x="22" y="50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3" y="60"/>
                  </a:lnTo>
                  <a:lnTo>
                    <a:pt x="110" y="63"/>
                  </a:lnTo>
                  <a:lnTo>
                    <a:pt x="141" y="67"/>
                  </a:lnTo>
                  <a:lnTo>
                    <a:pt x="176" y="68"/>
                  </a:lnTo>
                  <a:lnTo>
                    <a:pt x="213" y="71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6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6"/>
                  </a:lnTo>
                  <a:lnTo>
                    <a:pt x="672" y="75"/>
                  </a:lnTo>
                  <a:lnTo>
                    <a:pt x="714" y="73"/>
                  </a:lnTo>
                  <a:lnTo>
                    <a:pt x="754" y="71"/>
                  </a:lnTo>
                  <a:lnTo>
                    <a:pt x="791" y="68"/>
                  </a:lnTo>
                  <a:lnTo>
                    <a:pt x="825" y="67"/>
                  </a:lnTo>
                  <a:lnTo>
                    <a:pt x="857" y="63"/>
                  </a:lnTo>
                  <a:lnTo>
                    <a:pt x="884" y="60"/>
                  </a:lnTo>
                  <a:lnTo>
                    <a:pt x="908" y="57"/>
                  </a:lnTo>
                  <a:lnTo>
                    <a:pt x="928" y="54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22" name="Freeform 108"/>
            <p:cNvSpPr>
              <a:spLocks/>
            </p:cNvSpPr>
            <p:nvPr/>
          </p:nvSpPr>
          <p:spPr bwMode="auto">
            <a:xfrm>
              <a:off x="3735" y="1347"/>
              <a:ext cx="483" cy="156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0 h 313"/>
                <a:gd name="T4" fmla="*/ 170 w 966"/>
                <a:gd name="T5" fmla="*/ 0 h 313"/>
                <a:gd name="T6" fmla="*/ 148 w 966"/>
                <a:gd name="T7" fmla="*/ 1 h 313"/>
                <a:gd name="T8" fmla="*/ 127 w 966"/>
                <a:gd name="T9" fmla="*/ 2 h 313"/>
                <a:gd name="T10" fmla="*/ 107 w 966"/>
                <a:gd name="T11" fmla="*/ 3 h 313"/>
                <a:gd name="T12" fmla="*/ 88 w 966"/>
                <a:gd name="T13" fmla="*/ 4 h 313"/>
                <a:gd name="T14" fmla="*/ 71 w 966"/>
                <a:gd name="T15" fmla="*/ 5 h 313"/>
                <a:gd name="T16" fmla="*/ 55 w 966"/>
                <a:gd name="T17" fmla="*/ 7 h 313"/>
                <a:gd name="T18" fmla="*/ 42 w 966"/>
                <a:gd name="T19" fmla="*/ 9 h 313"/>
                <a:gd name="T20" fmla="*/ 30 w 966"/>
                <a:gd name="T21" fmla="*/ 10 h 313"/>
                <a:gd name="T22" fmla="*/ 20 w 966"/>
                <a:gd name="T23" fmla="*/ 12 h 313"/>
                <a:gd name="T24" fmla="*/ 11 w 966"/>
                <a:gd name="T25" fmla="*/ 13 h 313"/>
                <a:gd name="T26" fmla="*/ 5 w 966"/>
                <a:gd name="T27" fmla="*/ 15 h 313"/>
                <a:gd name="T28" fmla="*/ 1 w 966"/>
                <a:gd name="T29" fmla="*/ 18 h 313"/>
                <a:gd name="T30" fmla="*/ 0 w 966"/>
                <a:gd name="T31" fmla="*/ 19 h 313"/>
                <a:gd name="T32" fmla="*/ 0 w 966"/>
                <a:gd name="T33" fmla="*/ 137 h 313"/>
                <a:gd name="T34" fmla="*/ 1 w 966"/>
                <a:gd name="T35" fmla="*/ 138 h 313"/>
                <a:gd name="T36" fmla="*/ 5 w 966"/>
                <a:gd name="T37" fmla="*/ 141 h 313"/>
                <a:gd name="T38" fmla="*/ 11 w 966"/>
                <a:gd name="T39" fmla="*/ 142 h 313"/>
                <a:gd name="T40" fmla="*/ 20 w 966"/>
                <a:gd name="T41" fmla="*/ 144 h 313"/>
                <a:gd name="T42" fmla="*/ 30 w 966"/>
                <a:gd name="T43" fmla="*/ 146 h 313"/>
                <a:gd name="T44" fmla="*/ 42 w 966"/>
                <a:gd name="T45" fmla="*/ 147 h 313"/>
                <a:gd name="T46" fmla="*/ 55 w 966"/>
                <a:gd name="T47" fmla="*/ 149 h 313"/>
                <a:gd name="T48" fmla="*/ 71 w 966"/>
                <a:gd name="T49" fmla="*/ 150 h 313"/>
                <a:gd name="T50" fmla="*/ 88 w 966"/>
                <a:gd name="T51" fmla="*/ 151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5 h 313"/>
                <a:gd name="T60" fmla="*/ 193 w 966"/>
                <a:gd name="T61" fmla="*/ 156 h 313"/>
                <a:gd name="T62" fmla="*/ 242 w 966"/>
                <a:gd name="T63" fmla="*/ 156 h 313"/>
                <a:gd name="T64" fmla="*/ 290 w 966"/>
                <a:gd name="T65" fmla="*/ 156 h 313"/>
                <a:gd name="T66" fmla="*/ 314 w 966"/>
                <a:gd name="T67" fmla="*/ 155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1 h 313"/>
                <a:gd name="T76" fmla="*/ 413 w 966"/>
                <a:gd name="T77" fmla="*/ 150 h 313"/>
                <a:gd name="T78" fmla="*/ 429 w 966"/>
                <a:gd name="T79" fmla="*/ 149 h 313"/>
                <a:gd name="T80" fmla="*/ 442 w 966"/>
                <a:gd name="T81" fmla="*/ 147 h 313"/>
                <a:gd name="T82" fmla="*/ 454 w 966"/>
                <a:gd name="T83" fmla="*/ 146 h 313"/>
                <a:gd name="T84" fmla="*/ 464 w 966"/>
                <a:gd name="T85" fmla="*/ 144 h 313"/>
                <a:gd name="T86" fmla="*/ 472 w 966"/>
                <a:gd name="T87" fmla="*/ 142 h 313"/>
                <a:gd name="T88" fmla="*/ 479 w 966"/>
                <a:gd name="T89" fmla="*/ 141 h 313"/>
                <a:gd name="T90" fmla="*/ 482 w 966"/>
                <a:gd name="T91" fmla="*/ 138 h 313"/>
                <a:gd name="T92" fmla="*/ 483 w 966"/>
                <a:gd name="T93" fmla="*/ 137 h 313"/>
                <a:gd name="T94" fmla="*/ 483 w 966"/>
                <a:gd name="T95" fmla="*/ 19 h 313"/>
                <a:gd name="T96" fmla="*/ 482 w 966"/>
                <a:gd name="T97" fmla="*/ 18 h 313"/>
                <a:gd name="T98" fmla="*/ 479 w 966"/>
                <a:gd name="T99" fmla="*/ 15 h 313"/>
                <a:gd name="T100" fmla="*/ 472 w 966"/>
                <a:gd name="T101" fmla="*/ 13 h 313"/>
                <a:gd name="T102" fmla="*/ 464 w 966"/>
                <a:gd name="T103" fmla="*/ 12 h 313"/>
                <a:gd name="T104" fmla="*/ 454 w 966"/>
                <a:gd name="T105" fmla="*/ 10 h 313"/>
                <a:gd name="T106" fmla="*/ 442 w 966"/>
                <a:gd name="T107" fmla="*/ 9 h 313"/>
                <a:gd name="T108" fmla="*/ 429 w 966"/>
                <a:gd name="T109" fmla="*/ 7 h 313"/>
                <a:gd name="T110" fmla="*/ 413 w 966"/>
                <a:gd name="T111" fmla="*/ 5 h 313"/>
                <a:gd name="T112" fmla="*/ 396 w 966"/>
                <a:gd name="T113" fmla="*/ 4 h 313"/>
                <a:gd name="T114" fmla="*/ 377 w 966"/>
                <a:gd name="T115" fmla="*/ 3 h 313"/>
                <a:gd name="T116" fmla="*/ 357 w 966"/>
                <a:gd name="T117" fmla="*/ 2 h 313"/>
                <a:gd name="T118" fmla="*/ 336 w 966"/>
                <a:gd name="T119" fmla="*/ 1 h 313"/>
                <a:gd name="T120" fmla="*/ 314 w 966"/>
                <a:gd name="T121" fmla="*/ 0 h 313"/>
                <a:gd name="T122" fmla="*/ 290 w 966"/>
                <a:gd name="T123" fmla="*/ 0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9"/>
                  </a:lnTo>
                  <a:lnTo>
                    <a:pt x="141" y="11"/>
                  </a:lnTo>
                  <a:lnTo>
                    <a:pt x="110" y="14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7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8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1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1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8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7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4"/>
                  </a:lnTo>
                  <a:lnTo>
                    <a:pt x="825" y="11"/>
                  </a:lnTo>
                  <a:lnTo>
                    <a:pt x="791" y="9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23" name="Freeform 109"/>
            <p:cNvSpPr>
              <a:spLocks/>
            </p:cNvSpPr>
            <p:nvPr/>
          </p:nvSpPr>
          <p:spPr bwMode="auto">
            <a:xfrm>
              <a:off x="3735" y="1366"/>
              <a:ext cx="483" cy="20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8 h 39"/>
                <a:gd name="T10" fmla="*/ 30 w 966"/>
                <a:gd name="T11" fmla="*/ 9 h 39"/>
                <a:gd name="T12" fmla="*/ 42 w 966"/>
                <a:gd name="T13" fmla="*/ 11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7 w 966"/>
                <a:gd name="T21" fmla="*/ 16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20 h 39"/>
                <a:gd name="T30" fmla="*/ 242 w 966"/>
                <a:gd name="T31" fmla="*/ 20 h 39"/>
                <a:gd name="T32" fmla="*/ 290 w 966"/>
                <a:gd name="T33" fmla="*/ 20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6 h 39"/>
                <a:gd name="T42" fmla="*/ 396 w 966"/>
                <a:gd name="T43" fmla="*/ 15 h 39"/>
                <a:gd name="T44" fmla="*/ 413 w 966"/>
                <a:gd name="T45" fmla="*/ 14 h 39"/>
                <a:gd name="T46" fmla="*/ 429 w 966"/>
                <a:gd name="T47" fmla="*/ 12 h 39"/>
                <a:gd name="T48" fmla="*/ 442 w 966"/>
                <a:gd name="T49" fmla="*/ 11 h 39"/>
                <a:gd name="T50" fmla="*/ 454 w 966"/>
                <a:gd name="T51" fmla="*/ 9 h 39"/>
                <a:gd name="T52" fmla="*/ 464 w 966"/>
                <a:gd name="T53" fmla="*/ 8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10" y="8"/>
                  </a:lnTo>
                  <a:lnTo>
                    <a:pt x="22" y="11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8"/>
                  </a:lnTo>
                  <a:lnTo>
                    <a:pt x="176" y="29"/>
                  </a:lnTo>
                  <a:lnTo>
                    <a:pt x="213" y="32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7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7"/>
                  </a:lnTo>
                  <a:lnTo>
                    <a:pt x="672" y="36"/>
                  </a:lnTo>
                  <a:lnTo>
                    <a:pt x="714" y="34"/>
                  </a:lnTo>
                  <a:lnTo>
                    <a:pt x="754" y="32"/>
                  </a:lnTo>
                  <a:lnTo>
                    <a:pt x="791" y="29"/>
                  </a:lnTo>
                  <a:lnTo>
                    <a:pt x="825" y="28"/>
                  </a:lnTo>
                  <a:lnTo>
                    <a:pt x="857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5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224" name="Group 110"/>
          <p:cNvGrpSpPr>
            <a:grpSpLocks/>
          </p:cNvGrpSpPr>
          <p:nvPr/>
        </p:nvGrpSpPr>
        <p:grpSpPr bwMode="auto">
          <a:xfrm>
            <a:off x="1074127" y="3634260"/>
            <a:ext cx="398585" cy="104775"/>
            <a:chOff x="3735" y="1229"/>
            <a:chExt cx="483" cy="157"/>
          </a:xfrm>
        </p:grpSpPr>
        <p:sp>
          <p:nvSpPr>
            <p:cNvPr id="225" name="Freeform 111"/>
            <p:cNvSpPr>
              <a:spLocks/>
            </p:cNvSpPr>
            <p:nvPr/>
          </p:nvSpPr>
          <p:spPr bwMode="auto">
            <a:xfrm>
              <a:off x="3735" y="1229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8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10"/>
                  </a:lnTo>
                  <a:lnTo>
                    <a:pt x="141" y="11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2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2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1"/>
                  </a:lnTo>
                  <a:lnTo>
                    <a:pt x="791" y="10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26" name="Freeform 112"/>
            <p:cNvSpPr>
              <a:spLocks/>
            </p:cNvSpPr>
            <p:nvPr/>
          </p:nvSpPr>
          <p:spPr bwMode="auto">
            <a:xfrm>
              <a:off x="3735" y="1229"/>
              <a:ext cx="483" cy="40"/>
            </a:xfrm>
            <a:custGeom>
              <a:avLst/>
              <a:gdLst>
                <a:gd name="T0" fmla="*/ 0 w 966"/>
                <a:gd name="T1" fmla="*/ 20 h 78"/>
                <a:gd name="T2" fmla="*/ 1 w 966"/>
                <a:gd name="T3" fmla="*/ 22 h 78"/>
                <a:gd name="T4" fmla="*/ 5 w 966"/>
                <a:gd name="T5" fmla="*/ 24 h 78"/>
                <a:gd name="T6" fmla="*/ 11 w 966"/>
                <a:gd name="T7" fmla="*/ 26 h 78"/>
                <a:gd name="T8" fmla="*/ 20 w 966"/>
                <a:gd name="T9" fmla="*/ 28 h 78"/>
                <a:gd name="T10" fmla="*/ 30 w 966"/>
                <a:gd name="T11" fmla="*/ 29 h 78"/>
                <a:gd name="T12" fmla="*/ 42 w 966"/>
                <a:gd name="T13" fmla="*/ 31 h 78"/>
                <a:gd name="T14" fmla="*/ 55 w 966"/>
                <a:gd name="T15" fmla="*/ 32 h 78"/>
                <a:gd name="T16" fmla="*/ 71 w 966"/>
                <a:gd name="T17" fmla="*/ 34 h 78"/>
                <a:gd name="T18" fmla="*/ 88 w 966"/>
                <a:gd name="T19" fmla="*/ 35 h 78"/>
                <a:gd name="T20" fmla="*/ 107 w 966"/>
                <a:gd name="T21" fmla="*/ 37 h 78"/>
                <a:gd name="T22" fmla="*/ 127 w 966"/>
                <a:gd name="T23" fmla="*/ 37 h 78"/>
                <a:gd name="T24" fmla="*/ 148 w 966"/>
                <a:gd name="T25" fmla="*/ 38 h 78"/>
                <a:gd name="T26" fmla="*/ 170 w 966"/>
                <a:gd name="T27" fmla="*/ 39 h 78"/>
                <a:gd name="T28" fmla="*/ 193 w 966"/>
                <a:gd name="T29" fmla="*/ 40 h 78"/>
                <a:gd name="T30" fmla="*/ 242 w 966"/>
                <a:gd name="T31" fmla="*/ 40 h 78"/>
                <a:gd name="T32" fmla="*/ 290 w 966"/>
                <a:gd name="T33" fmla="*/ 40 h 78"/>
                <a:gd name="T34" fmla="*/ 314 w 966"/>
                <a:gd name="T35" fmla="*/ 39 h 78"/>
                <a:gd name="T36" fmla="*/ 336 w 966"/>
                <a:gd name="T37" fmla="*/ 38 h 78"/>
                <a:gd name="T38" fmla="*/ 357 w 966"/>
                <a:gd name="T39" fmla="*/ 37 h 78"/>
                <a:gd name="T40" fmla="*/ 377 w 966"/>
                <a:gd name="T41" fmla="*/ 37 h 78"/>
                <a:gd name="T42" fmla="*/ 396 w 966"/>
                <a:gd name="T43" fmla="*/ 35 h 78"/>
                <a:gd name="T44" fmla="*/ 413 w 966"/>
                <a:gd name="T45" fmla="*/ 34 h 78"/>
                <a:gd name="T46" fmla="*/ 429 w 966"/>
                <a:gd name="T47" fmla="*/ 32 h 78"/>
                <a:gd name="T48" fmla="*/ 442 w 966"/>
                <a:gd name="T49" fmla="*/ 31 h 78"/>
                <a:gd name="T50" fmla="*/ 454 w 966"/>
                <a:gd name="T51" fmla="*/ 29 h 78"/>
                <a:gd name="T52" fmla="*/ 464 w 966"/>
                <a:gd name="T53" fmla="*/ 28 h 78"/>
                <a:gd name="T54" fmla="*/ 472 w 966"/>
                <a:gd name="T55" fmla="*/ 26 h 78"/>
                <a:gd name="T56" fmla="*/ 479 w 966"/>
                <a:gd name="T57" fmla="*/ 24 h 78"/>
                <a:gd name="T58" fmla="*/ 482 w 966"/>
                <a:gd name="T59" fmla="*/ 22 h 78"/>
                <a:gd name="T60" fmla="*/ 483 w 966"/>
                <a:gd name="T61" fmla="*/ 20 h 78"/>
                <a:gd name="T62" fmla="*/ 482 w 966"/>
                <a:gd name="T63" fmla="*/ 18 h 78"/>
                <a:gd name="T64" fmla="*/ 479 w 966"/>
                <a:gd name="T65" fmla="*/ 16 h 78"/>
                <a:gd name="T66" fmla="*/ 472 w 966"/>
                <a:gd name="T67" fmla="*/ 14 h 78"/>
                <a:gd name="T68" fmla="*/ 464 w 966"/>
                <a:gd name="T69" fmla="*/ 12 h 78"/>
                <a:gd name="T70" fmla="*/ 454 w 966"/>
                <a:gd name="T71" fmla="*/ 11 h 78"/>
                <a:gd name="T72" fmla="*/ 442 w 966"/>
                <a:gd name="T73" fmla="*/ 9 h 78"/>
                <a:gd name="T74" fmla="*/ 429 w 966"/>
                <a:gd name="T75" fmla="*/ 8 h 78"/>
                <a:gd name="T76" fmla="*/ 413 w 966"/>
                <a:gd name="T77" fmla="*/ 6 h 78"/>
                <a:gd name="T78" fmla="*/ 396 w 966"/>
                <a:gd name="T79" fmla="*/ 5 h 78"/>
                <a:gd name="T80" fmla="*/ 377 w 966"/>
                <a:gd name="T81" fmla="*/ 3 h 78"/>
                <a:gd name="T82" fmla="*/ 357 w 966"/>
                <a:gd name="T83" fmla="*/ 3 h 78"/>
                <a:gd name="T84" fmla="*/ 336 w 966"/>
                <a:gd name="T85" fmla="*/ 2 h 78"/>
                <a:gd name="T86" fmla="*/ 314 w 966"/>
                <a:gd name="T87" fmla="*/ 1 h 78"/>
                <a:gd name="T88" fmla="*/ 290 w 966"/>
                <a:gd name="T89" fmla="*/ 1 h 78"/>
                <a:gd name="T90" fmla="*/ 242 w 966"/>
                <a:gd name="T91" fmla="*/ 0 h 78"/>
                <a:gd name="T92" fmla="*/ 193 w 966"/>
                <a:gd name="T93" fmla="*/ 1 h 78"/>
                <a:gd name="T94" fmla="*/ 170 w 966"/>
                <a:gd name="T95" fmla="*/ 1 h 78"/>
                <a:gd name="T96" fmla="*/ 148 w 966"/>
                <a:gd name="T97" fmla="*/ 2 h 78"/>
                <a:gd name="T98" fmla="*/ 127 w 966"/>
                <a:gd name="T99" fmla="*/ 3 h 78"/>
                <a:gd name="T100" fmla="*/ 107 w 966"/>
                <a:gd name="T101" fmla="*/ 3 h 78"/>
                <a:gd name="T102" fmla="*/ 88 w 966"/>
                <a:gd name="T103" fmla="*/ 5 h 78"/>
                <a:gd name="T104" fmla="*/ 71 w 966"/>
                <a:gd name="T105" fmla="*/ 6 h 78"/>
                <a:gd name="T106" fmla="*/ 55 w 966"/>
                <a:gd name="T107" fmla="*/ 8 h 78"/>
                <a:gd name="T108" fmla="*/ 42 w 966"/>
                <a:gd name="T109" fmla="*/ 9 h 78"/>
                <a:gd name="T110" fmla="*/ 30 w 966"/>
                <a:gd name="T111" fmla="*/ 11 h 78"/>
                <a:gd name="T112" fmla="*/ 20 w 966"/>
                <a:gd name="T113" fmla="*/ 12 h 78"/>
                <a:gd name="T114" fmla="*/ 11 w 966"/>
                <a:gd name="T115" fmla="*/ 14 h 78"/>
                <a:gd name="T116" fmla="*/ 5 w 966"/>
                <a:gd name="T117" fmla="*/ 16 h 78"/>
                <a:gd name="T118" fmla="*/ 1 w 966"/>
                <a:gd name="T119" fmla="*/ 18 h 78"/>
                <a:gd name="T120" fmla="*/ 0 w 966"/>
                <a:gd name="T121" fmla="*/ 20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6" h="78">
                  <a:moveTo>
                    <a:pt x="0" y="39"/>
                  </a:moveTo>
                  <a:lnTo>
                    <a:pt x="2" y="42"/>
                  </a:lnTo>
                  <a:lnTo>
                    <a:pt x="10" y="47"/>
                  </a:lnTo>
                  <a:lnTo>
                    <a:pt x="22" y="50"/>
                  </a:lnTo>
                  <a:lnTo>
                    <a:pt x="39" y="54"/>
                  </a:lnTo>
                  <a:lnTo>
                    <a:pt x="59" y="57"/>
                  </a:lnTo>
                  <a:lnTo>
                    <a:pt x="83" y="60"/>
                  </a:lnTo>
                  <a:lnTo>
                    <a:pt x="110" y="63"/>
                  </a:lnTo>
                  <a:lnTo>
                    <a:pt x="141" y="67"/>
                  </a:lnTo>
                  <a:lnTo>
                    <a:pt x="176" y="68"/>
                  </a:lnTo>
                  <a:lnTo>
                    <a:pt x="213" y="72"/>
                  </a:lnTo>
                  <a:lnTo>
                    <a:pt x="253" y="73"/>
                  </a:lnTo>
                  <a:lnTo>
                    <a:pt x="295" y="75"/>
                  </a:lnTo>
                  <a:lnTo>
                    <a:pt x="339" y="77"/>
                  </a:lnTo>
                  <a:lnTo>
                    <a:pt x="386" y="78"/>
                  </a:lnTo>
                  <a:lnTo>
                    <a:pt x="483" y="78"/>
                  </a:lnTo>
                  <a:lnTo>
                    <a:pt x="580" y="78"/>
                  </a:lnTo>
                  <a:lnTo>
                    <a:pt x="628" y="77"/>
                  </a:lnTo>
                  <a:lnTo>
                    <a:pt x="672" y="75"/>
                  </a:lnTo>
                  <a:lnTo>
                    <a:pt x="714" y="73"/>
                  </a:lnTo>
                  <a:lnTo>
                    <a:pt x="754" y="72"/>
                  </a:lnTo>
                  <a:lnTo>
                    <a:pt x="791" y="68"/>
                  </a:lnTo>
                  <a:lnTo>
                    <a:pt x="825" y="67"/>
                  </a:lnTo>
                  <a:lnTo>
                    <a:pt x="857" y="63"/>
                  </a:lnTo>
                  <a:lnTo>
                    <a:pt x="884" y="60"/>
                  </a:lnTo>
                  <a:lnTo>
                    <a:pt x="908" y="57"/>
                  </a:lnTo>
                  <a:lnTo>
                    <a:pt x="928" y="54"/>
                  </a:lnTo>
                  <a:lnTo>
                    <a:pt x="944" y="50"/>
                  </a:lnTo>
                  <a:lnTo>
                    <a:pt x="957" y="47"/>
                  </a:lnTo>
                  <a:lnTo>
                    <a:pt x="964" y="42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1"/>
                  </a:lnTo>
                  <a:lnTo>
                    <a:pt x="791" y="10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10"/>
                  </a:lnTo>
                  <a:lnTo>
                    <a:pt x="141" y="11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27" name="Freeform 113"/>
            <p:cNvSpPr>
              <a:spLocks/>
            </p:cNvSpPr>
            <p:nvPr/>
          </p:nvSpPr>
          <p:spPr bwMode="auto">
            <a:xfrm>
              <a:off x="3735" y="1229"/>
              <a:ext cx="483" cy="157"/>
            </a:xfrm>
            <a:custGeom>
              <a:avLst/>
              <a:gdLst>
                <a:gd name="T0" fmla="*/ 242 w 966"/>
                <a:gd name="T1" fmla="*/ 0 h 313"/>
                <a:gd name="T2" fmla="*/ 193 w 966"/>
                <a:gd name="T3" fmla="*/ 1 h 313"/>
                <a:gd name="T4" fmla="*/ 170 w 966"/>
                <a:gd name="T5" fmla="*/ 1 h 313"/>
                <a:gd name="T6" fmla="*/ 148 w 966"/>
                <a:gd name="T7" fmla="*/ 2 h 313"/>
                <a:gd name="T8" fmla="*/ 127 w 966"/>
                <a:gd name="T9" fmla="*/ 3 h 313"/>
                <a:gd name="T10" fmla="*/ 107 w 966"/>
                <a:gd name="T11" fmla="*/ 3 h 313"/>
                <a:gd name="T12" fmla="*/ 88 w 966"/>
                <a:gd name="T13" fmla="*/ 5 h 313"/>
                <a:gd name="T14" fmla="*/ 71 w 966"/>
                <a:gd name="T15" fmla="*/ 6 h 313"/>
                <a:gd name="T16" fmla="*/ 55 w 966"/>
                <a:gd name="T17" fmla="*/ 8 h 313"/>
                <a:gd name="T18" fmla="*/ 42 w 966"/>
                <a:gd name="T19" fmla="*/ 9 h 313"/>
                <a:gd name="T20" fmla="*/ 30 w 966"/>
                <a:gd name="T21" fmla="*/ 11 h 313"/>
                <a:gd name="T22" fmla="*/ 20 w 966"/>
                <a:gd name="T23" fmla="*/ 12 h 313"/>
                <a:gd name="T24" fmla="*/ 11 w 966"/>
                <a:gd name="T25" fmla="*/ 14 h 313"/>
                <a:gd name="T26" fmla="*/ 5 w 966"/>
                <a:gd name="T27" fmla="*/ 16 h 313"/>
                <a:gd name="T28" fmla="*/ 1 w 966"/>
                <a:gd name="T29" fmla="*/ 18 h 313"/>
                <a:gd name="T30" fmla="*/ 0 w 966"/>
                <a:gd name="T31" fmla="*/ 20 h 313"/>
                <a:gd name="T32" fmla="*/ 0 w 966"/>
                <a:gd name="T33" fmla="*/ 137 h 313"/>
                <a:gd name="T34" fmla="*/ 1 w 966"/>
                <a:gd name="T35" fmla="*/ 139 h 313"/>
                <a:gd name="T36" fmla="*/ 5 w 966"/>
                <a:gd name="T37" fmla="*/ 141 h 313"/>
                <a:gd name="T38" fmla="*/ 11 w 966"/>
                <a:gd name="T39" fmla="*/ 143 h 313"/>
                <a:gd name="T40" fmla="*/ 20 w 966"/>
                <a:gd name="T41" fmla="*/ 145 h 313"/>
                <a:gd name="T42" fmla="*/ 30 w 966"/>
                <a:gd name="T43" fmla="*/ 146 h 313"/>
                <a:gd name="T44" fmla="*/ 42 w 966"/>
                <a:gd name="T45" fmla="*/ 148 h 313"/>
                <a:gd name="T46" fmla="*/ 55 w 966"/>
                <a:gd name="T47" fmla="*/ 149 h 313"/>
                <a:gd name="T48" fmla="*/ 71 w 966"/>
                <a:gd name="T49" fmla="*/ 151 h 313"/>
                <a:gd name="T50" fmla="*/ 88 w 966"/>
                <a:gd name="T51" fmla="*/ 152 h 313"/>
                <a:gd name="T52" fmla="*/ 107 w 966"/>
                <a:gd name="T53" fmla="*/ 153 h 313"/>
                <a:gd name="T54" fmla="*/ 127 w 966"/>
                <a:gd name="T55" fmla="*/ 154 h 313"/>
                <a:gd name="T56" fmla="*/ 148 w 966"/>
                <a:gd name="T57" fmla="*/ 155 h 313"/>
                <a:gd name="T58" fmla="*/ 170 w 966"/>
                <a:gd name="T59" fmla="*/ 156 h 313"/>
                <a:gd name="T60" fmla="*/ 193 w 966"/>
                <a:gd name="T61" fmla="*/ 157 h 313"/>
                <a:gd name="T62" fmla="*/ 242 w 966"/>
                <a:gd name="T63" fmla="*/ 157 h 313"/>
                <a:gd name="T64" fmla="*/ 290 w 966"/>
                <a:gd name="T65" fmla="*/ 157 h 313"/>
                <a:gd name="T66" fmla="*/ 314 w 966"/>
                <a:gd name="T67" fmla="*/ 156 h 313"/>
                <a:gd name="T68" fmla="*/ 336 w 966"/>
                <a:gd name="T69" fmla="*/ 155 h 313"/>
                <a:gd name="T70" fmla="*/ 357 w 966"/>
                <a:gd name="T71" fmla="*/ 154 h 313"/>
                <a:gd name="T72" fmla="*/ 377 w 966"/>
                <a:gd name="T73" fmla="*/ 153 h 313"/>
                <a:gd name="T74" fmla="*/ 396 w 966"/>
                <a:gd name="T75" fmla="*/ 152 h 313"/>
                <a:gd name="T76" fmla="*/ 413 w 966"/>
                <a:gd name="T77" fmla="*/ 151 h 313"/>
                <a:gd name="T78" fmla="*/ 429 w 966"/>
                <a:gd name="T79" fmla="*/ 149 h 313"/>
                <a:gd name="T80" fmla="*/ 442 w 966"/>
                <a:gd name="T81" fmla="*/ 148 h 313"/>
                <a:gd name="T82" fmla="*/ 454 w 966"/>
                <a:gd name="T83" fmla="*/ 146 h 313"/>
                <a:gd name="T84" fmla="*/ 464 w 966"/>
                <a:gd name="T85" fmla="*/ 145 h 313"/>
                <a:gd name="T86" fmla="*/ 472 w 966"/>
                <a:gd name="T87" fmla="*/ 143 h 313"/>
                <a:gd name="T88" fmla="*/ 479 w 966"/>
                <a:gd name="T89" fmla="*/ 141 h 313"/>
                <a:gd name="T90" fmla="*/ 482 w 966"/>
                <a:gd name="T91" fmla="*/ 139 h 313"/>
                <a:gd name="T92" fmla="*/ 483 w 966"/>
                <a:gd name="T93" fmla="*/ 137 h 313"/>
                <a:gd name="T94" fmla="*/ 483 w 966"/>
                <a:gd name="T95" fmla="*/ 20 h 313"/>
                <a:gd name="T96" fmla="*/ 482 w 966"/>
                <a:gd name="T97" fmla="*/ 18 h 313"/>
                <a:gd name="T98" fmla="*/ 479 w 966"/>
                <a:gd name="T99" fmla="*/ 16 h 313"/>
                <a:gd name="T100" fmla="*/ 472 w 966"/>
                <a:gd name="T101" fmla="*/ 14 h 313"/>
                <a:gd name="T102" fmla="*/ 464 w 966"/>
                <a:gd name="T103" fmla="*/ 12 h 313"/>
                <a:gd name="T104" fmla="*/ 454 w 966"/>
                <a:gd name="T105" fmla="*/ 11 h 313"/>
                <a:gd name="T106" fmla="*/ 442 w 966"/>
                <a:gd name="T107" fmla="*/ 9 h 313"/>
                <a:gd name="T108" fmla="*/ 429 w 966"/>
                <a:gd name="T109" fmla="*/ 8 h 313"/>
                <a:gd name="T110" fmla="*/ 413 w 966"/>
                <a:gd name="T111" fmla="*/ 6 h 313"/>
                <a:gd name="T112" fmla="*/ 396 w 966"/>
                <a:gd name="T113" fmla="*/ 5 h 313"/>
                <a:gd name="T114" fmla="*/ 377 w 966"/>
                <a:gd name="T115" fmla="*/ 3 h 313"/>
                <a:gd name="T116" fmla="*/ 357 w 966"/>
                <a:gd name="T117" fmla="*/ 3 h 313"/>
                <a:gd name="T118" fmla="*/ 336 w 966"/>
                <a:gd name="T119" fmla="*/ 2 h 313"/>
                <a:gd name="T120" fmla="*/ 314 w 966"/>
                <a:gd name="T121" fmla="*/ 1 h 313"/>
                <a:gd name="T122" fmla="*/ 290 w 966"/>
                <a:gd name="T123" fmla="*/ 1 h 313"/>
                <a:gd name="T124" fmla="*/ 242 w 966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6" h="313">
                  <a:moveTo>
                    <a:pt x="483" y="0"/>
                  </a:moveTo>
                  <a:lnTo>
                    <a:pt x="386" y="1"/>
                  </a:lnTo>
                  <a:lnTo>
                    <a:pt x="339" y="1"/>
                  </a:lnTo>
                  <a:lnTo>
                    <a:pt x="295" y="3"/>
                  </a:lnTo>
                  <a:lnTo>
                    <a:pt x="253" y="5"/>
                  </a:lnTo>
                  <a:lnTo>
                    <a:pt x="213" y="6"/>
                  </a:lnTo>
                  <a:lnTo>
                    <a:pt x="176" y="10"/>
                  </a:lnTo>
                  <a:lnTo>
                    <a:pt x="141" y="11"/>
                  </a:lnTo>
                  <a:lnTo>
                    <a:pt x="110" y="15"/>
                  </a:lnTo>
                  <a:lnTo>
                    <a:pt x="83" y="18"/>
                  </a:lnTo>
                  <a:lnTo>
                    <a:pt x="59" y="21"/>
                  </a:lnTo>
                  <a:lnTo>
                    <a:pt x="39" y="24"/>
                  </a:lnTo>
                  <a:lnTo>
                    <a:pt x="22" y="28"/>
                  </a:lnTo>
                  <a:lnTo>
                    <a:pt x="10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274"/>
                  </a:lnTo>
                  <a:lnTo>
                    <a:pt x="2" y="277"/>
                  </a:lnTo>
                  <a:lnTo>
                    <a:pt x="10" y="282"/>
                  </a:lnTo>
                  <a:lnTo>
                    <a:pt x="22" y="285"/>
                  </a:lnTo>
                  <a:lnTo>
                    <a:pt x="39" y="289"/>
                  </a:lnTo>
                  <a:lnTo>
                    <a:pt x="59" y="292"/>
                  </a:lnTo>
                  <a:lnTo>
                    <a:pt x="83" y="295"/>
                  </a:lnTo>
                  <a:lnTo>
                    <a:pt x="110" y="298"/>
                  </a:lnTo>
                  <a:lnTo>
                    <a:pt x="141" y="302"/>
                  </a:lnTo>
                  <a:lnTo>
                    <a:pt x="176" y="303"/>
                  </a:lnTo>
                  <a:lnTo>
                    <a:pt x="213" y="306"/>
                  </a:lnTo>
                  <a:lnTo>
                    <a:pt x="253" y="308"/>
                  </a:lnTo>
                  <a:lnTo>
                    <a:pt x="295" y="310"/>
                  </a:lnTo>
                  <a:lnTo>
                    <a:pt x="339" y="311"/>
                  </a:lnTo>
                  <a:lnTo>
                    <a:pt x="386" y="313"/>
                  </a:lnTo>
                  <a:lnTo>
                    <a:pt x="483" y="313"/>
                  </a:lnTo>
                  <a:lnTo>
                    <a:pt x="580" y="313"/>
                  </a:lnTo>
                  <a:lnTo>
                    <a:pt x="628" y="311"/>
                  </a:lnTo>
                  <a:lnTo>
                    <a:pt x="672" y="310"/>
                  </a:lnTo>
                  <a:lnTo>
                    <a:pt x="714" y="308"/>
                  </a:lnTo>
                  <a:lnTo>
                    <a:pt x="754" y="306"/>
                  </a:lnTo>
                  <a:lnTo>
                    <a:pt x="791" y="303"/>
                  </a:lnTo>
                  <a:lnTo>
                    <a:pt x="825" y="302"/>
                  </a:lnTo>
                  <a:lnTo>
                    <a:pt x="857" y="298"/>
                  </a:lnTo>
                  <a:lnTo>
                    <a:pt x="884" y="295"/>
                  </a:lnTo>
                  <a:lnTo>
                    <a:pt x="908" y="292"/>
                  </a:lnTo>
                  <a:lnTo>
                    <a:pt x="928" y="289"/>
                  </a:lnTo>
                  <a:lnTo>
                    <a:pt x="944" y="285"/>
                  </a:lnTo>
                  <a:lnTo>
                    <a:pt x="957" y="282"/>
                  </a:lnTo>
                  <a:lnTo>
                    <a:pt x="964" y="277"/>
                  </a:lnTo>
                  <a:lnTo>
                    <a:pt x="966" y="274"/>
                  </a:lnTo>
                  <a:lnTo>
                    <a:pt x="966" y="39"/>
                  </a:lnTo>
                  <a:lnTo>
                    <a:pt x="964" y="36"/>
                  </a:lnTo>
                  <a:lnTo>
                    <a:pt x="957" y="31"/>
                  </a:lnTo>
                  <a:lnTo>
                    <a:pt x="944" y="28"/>
                  </a:lnTo>
                  <a:lnTo>
                    <a:pt x="928" y="24"/>
                  </a:lnTo>
                  <a:lnTo>
                    <a:pt x="908" y="21"/>
                  </a:lnTo>
                  <a:lnTo>
                    <a:pt x="884" y="18"/>
                  </a:lnTo>
                  <a:lnTo>
                    <a:pt x="857" y="15"/>
                  </a:lnTo>
                  <a:lnTo>
                    <a:pt x="825" y="11"/>
                  </a:lnTo>
                  <a:lnTo>
                    <a:pt x="791" y="10"/>
                  </a:lnTo>
                  <a:lnTo>
                    <a:pt x="754" y="6"/>
                  </a:lnTo>
                  <a:lnTo>
                    <a:pt x="714" y="5"/>
                  </a:lnTo>
                  <a:lnTo>
                    <a:pt x="672" y="3"/>
                  </a:lnTo>
                  <a:lnTo>
                    <a:pt x="628" y="1"/>
                  </a:lnTo>
                  <a:lnTo>
                    <a:pt x="580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28" name="Freeform 114"/>
            <p:cNvSpPr>
              <a:spLocks/>
            </p:cNvSpPr>
            <p:nvPr/>
          </p:nvSpPr>
          <p:spPr bwMode="auto">
            <a:xfrm>
              <a:off x="3735" y="1249"/>
              <a:ext cx="483" cy="20"/>
            </a:xfrm>
            <a:custGeom>
              <a:avLst/>
              <a:gdLst>
                <a:gd name="T0" fmla="*/ 0 w 966"/>
                <a:gd name="T1" fmla="*/ 0 h 39"/>
                <a:gd name="T2" fmla="*/ 1 w 966"/>
                <a:gd name="T3" fmla="*/ 2 h 39"/>
                <a:gd name="T4" fmla="*/ 5 w 966"/>
                <a:gd name="T5" fmla="*/ 4 h 39"/>
                <a:gd name="T6" fmla="*/ 11 w 966"/>
                <a:gd name="T7" fmla="*/ 6 h 39"/>
                <a:gd name="T8" fmla="*/ 20 w 966"/>
                <a:gd name="T9" fmla="*/ 8 h 39"/>
                <a:gd name="T10" fmla="*/ 30 w 966"/>
                <a:gd name="T11" fmla="*/ 9 h 39"/>
                <a:gd name="T12" fmla="*/ 42 w 966"/>
                <a:gd name="T13" fmla="*/ 11 h 39"/>
                <a:gd name="T14" fmla="*/ 55 w 966"/>
                <a:gd name="T15" fmla="*/ 12 h 39"/>
                <a:gd name="T16" fmla="*/ 71 w 966"/>
                <a:gd name="T17" fmla="*/ 14 h 39"/>
                <a:gd name="T18" fmla="*/ 88 w 966"/>
                <a:gd name="T19" fmla="*/ 15 h 39"/>
                <a:gd name="T20" fmla="*/ 107 w 966"/>
                <a:gd name="T21" fmla="*/ 17 h 39"/>
                <a:gd name="T22" fmla="*/ 127 w 966"/>
                <a:gd name="T23" fmla="*/ 17 h 39"/>
                <a:gd name="T24" fmla="*/ 148 w 966"/>
                <a:gd name="T25" fmla="*/ 18 h 39"/>
                <a:gd name="T26" fmla="*/ 170 w 966"/>
                <a:gd name="T27" fmla="*/ 19 h 39"/>
                <a:gd name="T28" fmla="*/ 193 w 966"/>
                <a:gd name="T29" fmla="*/ 20 h 39"/>
                <a:gd name="T30" fmla="*/ 242 w 966"/>
                <a:gd name="T31" fmla="*/ 20 h 39"/>
                <a:gd name="T32" fmla="*/ 290 w 966"/>
                <a:gd name="T33" fmla="*/ 20 h 39"/>
                <a:gd name="T34" fmla="*/ 314 w 966"/>
                <a:gd name="T35" fmla="*/ 19 h 39"/>
                <a:gd name="T36" fmla="*/ 336 w 966"/>
                <a:gd name="T37" fmla="*/ 18 h 39"/>
                <a:gd name="T38" fmla="*/ 357 w 966"/>
                <a:gd name="T39" fmla="*/ 17 h 39"/>
                <a:gd name="T40" fmla="*/ 377 w 966"/>
                <a:gd name="T41" fmla="*/ 17 h 39"/>
                <a:gd name="T42" fmla="*/ 396 w 966"/>
                <a:gd name="T43" fmla="*/ 15 h 39"/>
                <a:gd name="T44" fmla="*/ 413 w 966"/>
                <a:gd name="T45" fmla="*/ 14 h 39"/>
                <a:gd name="T46" fmla="*/ 429 w 966"/>
                <a:gd name="T47" fmla="*/ 12 h 39"/>
                <a:gd name="T48" fmla="*/ 442 w 966"/>
                <a:gd name="T49" fmla="*/ 11 h 39"/>
                <a:gd name="T50" fmla="*/ 454 w 966"/>
                <a:gd name="T51" fmla="*/ 9 h 39"/>
                <a:gd name="T52" fmla="*/ 464 w 966"/>
                <a:gd name="T53" fmla="*/ 8 h 39"/>
                <a:gd name="T54" fmla="*/ 472 w 966"/>
                <a:gd name="T55" fmla="*/ 6 h 39"/>
                <a:gd name="T56" fmla="*/ 479 w 966"/>
                <a:gd name="T57" fmla="*/ 4 h 39"/>
                <a:gd name="T58" fmla="*/ 482 w 966"/>
                <a:gd name="T59" fmla="*/ 2 h 39"/>
                <a:gd name="T60" fmla="*/ 483 w 966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6" h="39">
                  <a:moveTo>
                    <a:pt x="0" y="0"/>
                  </a:moveTo>
                  <a:lnTo>
                    <a:pt x="2" y="3"/>
                  </a:lnTo>
                  <a:lnTo>
                    <a:pt x="10" y="8"/>
                  </a:lnTo>
                  <a:lnTo>
                    <a:pt x="22" y="11"/>
                  </a:lnTo>
                  <a:lnTo>
                    <a:pt x="39" y="15"/>
                  </a:lnTo>
                  <a:lnTo>
                    <a:pt x="59" y="18"/>
                  </a:lnTo>
                  <a:lnTo>
                    <a:pt x="83" y="21"/>
                  </a:lnTo>
                  <a:lnTo>
                    <a:pt x="110" y="24"/>
                  </a:lnTo>
                  <a:lnTo>
                    <a:pt x="141" y="28"/>
                  </a:lnTo>
                  <a:lnTo>
                    <a:pt x="176" y="29"/>
                  </a:lnTo>
                  <a:lnTo>
                    <a:pt x="213" y="33"/>
                  </a:lnTo>
                  <a:lnTo>
                    <a:pt x="253" y="34"/>
                  </a:lnTo>
                  <a:lnTo>
                    <a:pt x="295" y="36"/>
                  </a:lnTo>
                  <a:lnTo>
                    <a:pt x="339" y="38"/>
                  </a:lnTo>
                  <a:lnTo>
                    <a:pt x="386" y="39"/>
                  </a:lnTo>
                  <a:lnTo>
                    <a:pt x="483" y="39"/>
                  </a:lnTo>
                  <a:lnTo>
                    <a:pt x="580" y="39"/>
                  </a:lnTo>
                  <a:lnTo>
                    <a:pt x="628" y="38"/>
                  </a:lnTo>
                  <a:lnTo>
                    <a:pt x="672" y="36"/>
                  </a:lnTo>
                  <a:lnTo>
                    <a:pt x="714" y="34"/>
                  </a:lnTo>
                  <a:lnTo>
                    <a:pt x="754" y="33"/>
                  </a:lnTo>
                  <a:lnTo>
                    <a:pt x="791" y="29"/>
                  </a:lnTo>
                  <a:lnTo>
                    <a:pt x="825" y="28"/>
                  </a:lnTo>
                  <a:lnTo>
                    <a:pt x="857" y="24"/>
                  </a:lnTo>
                  <a:lnTo>
                    <a:pt x="884" y="21"/>
                  </a:lnTo>
                  <a:lnTo>
                    <a:pt x="908" y="18"/>
                  </a:lnTo>
                  <a:lnTo>
                    <a:pt x="928" y="15"/>
                  </a:lnTo>
                  <a:lnTo>
                    <a:pt x="944" y="11"/>
                  </a:lnTo>
                  <a:lnTo>
                    <a:pt x="957" y="8"/>
                  </a:lnTo>
                  <a:lnTo>
                    <a:pt x="964" y="3"/>
                  </a:lnTo>
                  <a:lnTo>
                    <a:pt x="966" y="0"/>
                  </a:lnTo>
                </a:path>
              </a:pathLst>
            </a:custGeom>
            <a:solidFill>
              <a:srgbClr val="4273C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j-lt"/>
              </a:endParaRPr>
            </a:p>
          </p:txBody>
        </p:sp>
      </p:grpSp>
      <p:sp>
        <p:nvSpPr>
          <p:cNvPr id="229" name="Freeform 115"/>
          <p:cNvSpPr>
            <a:spLocks/>
          </p:cNvSpPr>
          <p:nvPr/>
        </p:nvSpPr>
        <p:spPr bwMode="auto">
          <a:xfrm>
            <a:off x="1504951" y="3254847"/>
            <a:ext cx="350226" cy="266700"/>
          </a:xfrm>
          <a:custGeom>
            <a:avLst/>
            <a:gdLst>
              <a:gd name="T0" fmla="*/ 379412 w 848"/>
              <a:gd name="T1" fmla="*/ 0 h 792"/>
              <a:gd name="T2" fmla="*/ 360620 w 848"/>
              <a:gd name="T3" fmla="*/ 89237 h 792"/>
              <a:gd name="T4" fmla="*/ 331986 w 848"/>
              <a:gd name="T5" fmla="*/ 71389 h 792"/>
              <a:gd name="T6" fmla="*/ 104696 w 848"/>
              <a:gd name="T7" fmla="*/ 231679 h 792"/>
              <a:gd name="T8" fmla="*/ 133331 w 848"/>
              <a:gd name="T9" fmla="*/ 249863 h 792"/>
              <a:gd name="T10" fmla="*/ 0 w 848"/>
              <a:gd name="T11" fmla="*/ 266700 h 792"/>
              <a:gd name="T12" fmla="*/ 18792 w 848"/>
              <a:gd name="T13" fmla="*/ 177127 h 792"/>
              <a:gd name="T14" fmla="*/ 47427 w 848"/>
              <a:gd name="T15" fmla="*/ 195311 h 792"/>
              <a:gd name="T16" fmla="*/ 274716 w 848"/>
              <a:gd name="T17" fmla="*/ 35021 h 792"/>
              <a:gd name="T18" fmla="*/ 246081 w 848"/>
              <a:gd name="T19" fmla="*/ 16837 h 792"/>
              <a:gd name="T20" fmla="*/ 379412 w 848"/>
              <a:gd name="T21" fmla="*/ 0 h 7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48" h="792">
                <a:moveTo>
                  <a:pt x="848" y="0"/>
                </a:moveTo>
                <a:lnTo>
                  <a:pt x="806" y="265"/>
                </a:lnTo>
                <a:lnTo>
                  <a:pt x="742" y="212"/>
                </a:lnTo>
                <a:lnTo>
                  <a:pt x="234" y="688"/>
                </a:lnTo>
                <a:lnTo>
                  <a:pt x="298" y="742"/>
                </a:lnTo>
                <a:lnTo>
                  <a:pt x="0" y="792"/>
                </a:lnTo>
                <a:lnTo>
                  <a:pt x="42" y="526"/>
                </a:lnTo>
                <a:lnTo>
                  <a:pt x="106" y="580"/>
                </a:lnTo>
                <a:lnTo>
                  <a:pt x="614" y="104"/>
                </a:lnTo>
                <a:lnTo>
                  <a:pt x="550" y="50"/>
                </a:lnTo>
                <a:lnTo>
                  <a:pt x="848" y="0"/>
                </a:lnTo>
                <a:close/>
              </a:path>
            </a:pathLst>
          </a:cu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j-lt"/>
            </a:endParaRPr>
          </a:p>
        </p:txBody>
      </p:sp>
      <p:sp>
        <p:nvSpPr>
          <p:cNvPr id="230" name="Rectangle 116"/>
          <p:cNvSpPr>
            <a:spLocks noChangeArrowheads="1"/>
          </p:cNvSpPr>
          <p:nvPr/>
        </p:nvSpPr>
        <p:spPr bwMode="auto">
          <a:xfrm>
            <a:off x="781560" y="3902547"/>
            <a:ext cx="8415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76325" eaLnBrk="0" hangingPunct="0"/>
            <a:r>
              <a:rPr lang="de-DE" sz="1000" b="1" dirty="0" err="1">
                <a:solidFill>
                  <a:srgbClr val="005191"/>
                </a:solidFill>
                <a:latin typeface="+mj-lt"/>
                <a:ea typeface="ヒラギノ角ゴ Pro W3" charset="-128"/>
              </a:rPr>
              <a:t>Configuration</a:t>
            </a:r>
            <a:endParaRPr lang="de-DE" sz="1000" b="1" dirty="0">
              <a:solidFill>
                <a:srgbClr val="005191"/>
              </a:solidFill>
              <a:latin typeface="+mj-lt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0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9367A"/>
                </a:solidFill>
              </a:rPr>
              <a:t>IDM-CIC : </a:t>
            </a:r>
            <a:r>
              <a:rPr lang="fr-FR" sz="2000" b="1" dirty="0" err="1">
                <a:solidFill>
                  <a:srgbClr val="09367A"/>
                </a:solidFill>
              </a:rPr>
              <a:t>Geometric</a:t>
            </a:r>
            <a:r>
              <a:rPr lang="fr-FR" sz="2000" b="1" dirty="0">
                <a:solidFill>
                  <a:srgbClr val="09367A"/>
                </a:solidFill>
              </a:rPr>
              <a:t> </a:t>
            </a:r>
            <a:r>
              <a:rPr lang="fr-FR" sz="2000" b="1" dirty="0" err="1">
                <a:solidFill>
                  <a:srgbClr val="09367A"/>
                </a:solidFill>
              </a:rPr>
              <a:t>representation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-303213" y="3311922"/>
            <a:ext cx="4947221" cy="3573462"/>
            <a:chOff x="-373" y="1434"/>
            <a:chExt cx="3674" cy="2886"/>
          </a:xfrm>
        </p:grpSpPr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-237" y="1571"/>
              <a:ext cx="3347" cy="2585"/>
            </a:xfrm>
            <a:prstGeom prst="ellipse">
              <a:avLst/>
            </a:prstGeom>
            <a:solidFill>
              <a:srgbClr val="CACDD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4" t="18423" r="5667" b="12117"/>
            <a:stretch>
              <a:fillRect/>
            </a:stretch>
          </p:blipFill>
          <p:spPr bwMode="auto">
            <a:xfrm>
              <a:off x="217" y="1981"/>
              <a:ext cx="998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" t="7317" r="12140" b="1822"/>
            <a:stretch>
              <a:fillRect/>
            </a:stretch>
          </p:blipFill>
          <p:spPr bwMode="auto">
            <a:xfrm>
              <a:off x="126" y="2551"/>
              <a:ext cx="95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" t="23395" r="2657" b="3036"/>
            <a:stretch>
              <a:fillRect/>
            </a:stretch>
          </p:blipFill>
          <p:spPr bwMode="auto">
            <a:xfrm>
              <a:off x="1170" y="1961"/>
              <a:ext cx="816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" t="7376" r="8278" b="2644"/>
            <a:stretch>
              <a:fillRect/>
            </a:stretch>
          </p:blipFill>
          <p:spPr bwMode="auto">
            <a:xfrm>
              <a:off x="1986" y="1963"/>
              <a:ext cx="862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" t="12706" r="1962" b="2541"/>
            <a:stretch>
              <a:fillRect/>
            </a:stretch>
          </p:blipFill>
          <p:spPr bwMode="auto">
            <a:xfrm>
              <a:off x="1079" y="2506"/>
              <a:ext cx="998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" t="11742" r="13535" b="2437"/>
            <a:stretch>
              <a:fillRect/>
            </a:stretch>
          </p:blipFill>
          <p:spPr bwMode="auto">
            <a:xfrm>
              <a:off x="2031" y="3294"/>
              <a:ext cx="558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" t="11090" r="6200" b="2757"/>
            <a:stretch>
              <a:fillRect/>
            </a:stretch>
          </p:blipFill>
          <p:spPr bwMode="auto">
            <a:xfrm>
              <a:off x="126" y="3326"/>
              <a:ext cx="953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" t="6601" r="7092" b="5083"/>
            <a:stretch>
              <a:fillRect/>
            </a:stretch>
          </p:blipFill>
          <p:spPr bwMode="auto">
            <a:xfrm>
              <a:off x="1986" y="2478"/>
              <a:ext cx="86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" t="12401" r="1035" b="2670"/>
            <a:stretch>
              <a:fillRect/>
            </a:stretch>
          </p:blipFill>
          <p:spPr bwMode="auto">
            <a:xfrm>
              <a:off x="1079" y="3278"/>
              <a:ext cx="952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-373" y="1434"/>
              <a:ext cx="3674" cy="2886"/>
            </a:xfrm>
            <a:custGeom>
              <a:avLst/>
              <a:gdLst>
                <a:gd name="G0" fmla="+- 1264 0 0"/>
                <a:gd name="G1" fmla="+- 21600 0 1264"/>
                <a:gd name="G2" fmla="+- 21600 0 126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64" y="10800"/>
                  </a:moveTo>
                  <a:cubicBezTo>
                    <a:pt x="1264" y="16067"/>
                    <a:pt x="5533" y="20336"/>
                    <a:pt x="10800" y="20336"/>
                  </a:cubicBezTo>
                  <a:cubicBezTo>
                    <a:pt x="16067" y="20336"/>
                    <a:pt x="20336" y="16067"/>
                    <a:pt x="20336" y="10800"/>
                  </a:cubicBezTo>
                  <a:cubicBezTo>
                    <a:pt x="20336" y="5533"/>
                    <a:pt x="16067" y="1264"/>
                    <a:pt x="10800" y="1264"/>
                  </a:cubicBezTo>
                  <a:cubicBezTo>
                    <a:pt x="5533" y="1264"/>
                    <a:pt x="1264" y="5533"/>
                    <a:pt x="1264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8451"/>
            <a:ext cx="4968552" cy="19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9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t="-612" r="-15893" b="-964"/>
          <a:stretch/>
        </p:blipFill>
        <p:spPr bwMode="auto">
          <a:xfrm>
            <a:off x="6588224" y="1772121"/>
            <a:ext cx="1527076" cy="129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" t="1750" r="-1721" b="629"/>
          <a:stretch>
            <a:fillRect/>
          </a:stretch>
        </p:blipFill>
        <p:spPr bwMode="auto">
          <a:xfrm>
            <a:off x="7740352" y="2676102"/>
            <a:ext cx="1117292" cy="125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3" t="-5876" r="-2702" b="-200"/>
          <a:stretch>
            <a:fillRect/>
          </a:stretch>
        </p:blipFill>
        <p:spPr bwMode="auto">
          <a:xfrm>
            <a:off x="6948264" y="2866454"/>
            <a:ext cx="898321" cy="106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075384"/>
            <a:ext cx="3487737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70" y="3925117"/>
            <a:ext cx="2289123" cy="18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r="57347" b="-9955"/>
          <a:stretch>
            <a:fillRect/>
          </a:stretch>
        </p:blipFill>
        <p:spPr bwMode="auto">
          <a:xfrm>
            <a:off x="1865792" y="5896694"/>
            <a:ext cx="3635375" cy="6286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33159" r="65265" b="35666"/>
          <a:stretch>
            <a:fillRect/>
          </a:stretch>
        </p:blipFill>
        <p:spPr bwMode="auto">
          <a:xfrm>
            <a:off x="5466737" y="5411615"/>
            <a:ext cx="3144649" cy="9969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9367A"/>
                </a:solidFill>
              </a:rPr>
              <a:t>IDM-CIC </a:t>
            </a:r>
            <a:r>
              <a:rPr lang="fr-FR" sz="2000" b="1" dirty="0" smtClean="0">
                <a:solidFill>
                  <a:srgbClr val="09367A"/>
                </a:solidFill>
              </a:rPr>
              <a:t>/ </a:t>
            </a:r>
            <a:r>
              <a:rPr lang="fr-FR" sz="2000" b="1" dirty="0" err="1" smtClean="0">
                <a:solidFill>
                  <a:srgbClr val="09367A"/>
                </a:solidFill>
              </a:rPr>
              <a:t>SketchUp</a:t>
            </a:r>
            <a:r>
              <a:rPr lang="fr-FR" sz="2000" b="1" dirty="0" smtClean="0">
                <a:solidFill>
                  <a:srgbClr val="09367A"/>
                </a:solidFill>
              </a:rPr>
              <a:t> </a:t>
            </a:r>
            <a:r>
              <a:rPr lang="fr-FR" sz="2000" b="1" dirty="0" err="1" smtClean="0">
                <a:solidFill>
                  <a:srgbClr val="09367A"/>
                </a:solidFill>
              </a:rPr>
              <a:t>coupling</a:t>
            </a:r>
            <a:endParaRPr lang="fr-FR" sz="2000" b="1" dirty="0">
              <a:solidFill>
                <a:srgbClr val="09367A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7" y="2656998"/>
            <a:ext cx="3886070" cy="276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20461"/>
            <a:ext cx="4705251" cy="33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84995"/>
            <a:ext cx="2061410" cy="14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259732" y="2550606"/>
            <a:ext cx="672307" cy="15830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95536" y="3006695"/>
            <a:ext cx="3472572" cy="2294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524000" cy="600075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624509"/>
            <a:ext cx="2304256" cy="18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5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9367A"/>
                </a:solidFill>
              </a:rPr>
              <a:t>IDM-CIC : </a:t>
            </a:r>
            <a:r>
              <a:rPr lang="fr-FR" sz="2000" b="1" dirty="0" smtClean="0">
                <a:solidFill>
                  <a:srgbClr val="09367A"/>
                </a:solidFill>
              </a:rPr>
              <a:t>Synchronisation of IDM model </a:t>
            </a:r>
            <a:r>
              <a:rPr lang="fr-FR" sz="2000" b="1" dirty="0" err="1" smtClean="0">
                <a:solidFill>
                  <a:srgbClr val="09367A"/>
                </a:solidFill>
              </a:rPr>
              <a:t>with</a:t>
            </a:r>
            <a:r>
              <a:rPr lang="fr-FR" sz="2000" b="1" dirty="0" smtClean="0">
                <a:solidFill>
                  <a:srgbClr val="09367A"/>
                </a:solidFill>
              </a:rPr>
              <a:t> the CAD model</a:t>
            </a:r>
            <a:endParaRPr lang="fr-FR" sz="2000" b="1" dirty="0">
              <a:solidFill>
                <a:srgbClr val="09367A"/>
              </a:solidFill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2077978"/>
            <a:ext cx="3437986" cy="25791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37" y="3742587"/>
            <a:ext cx="3421390" cy="25667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49" y="2420888"/>
            <a:ext cx="3395115" cy="2543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4117156" y="2780928"/>
            <a:ext cx="749300" cy="228600"/>
          </a:xfrm>
          <a:prstGeom prst="curvedUpArrow">
            <a:avLst>
              <a:gd name="adj1" fmla="val 65556"/>
              <a:gd name="adj2" fmla="val 131111"/>
              <a:gd name="adj3" fmla="val 33333"/>
            </a:avLst>
          </a:prstGeom>
          <a:noFill/>
          <a:ln w="9525">
            <a:solidFill>
              <a:srgbClr val="0936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423612" y="4999038"/>
            <a:ext cx="11897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400" b="1" i="1" dirty="0">
                <a:solidFill>
                  <a:srgbClr val="09367A"/>
                </a:solidFill>
              </a:rPr>
              <a:t>CATIA file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222216" y="4674622"/>
            <a:ext cx="2108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400" b="1" i="1" dirty="0">
                <a:solidFill>
                  <a:srgbClr val="09367A"/>
                </a:solidFill>
              </a:rPr>
              <a:t>IDM-CIC </a:t>
            </a:r>
            <a:r>
              <a:rPr lang="fr-FR" sz="1400" b="1" i="1" dirty="0" err="1">
                <a:solidFill>
                  <a:srgbClr val="09367A"/>
                </a:solidFill>
              </a:rPr>
              <a:t>workbook</a:t>
            </a:r>
            <a:endParaRPr lang="fr-FR" sz="1400" b="1" i="1" dirty="0">
              <a:solidFill>
                <a:srgbClr val="09367A"/>
              </a:solidFill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4820189" y="6309321"/>
            <a:ext cx="10663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400" b="1" i="1" dirty="0">
                <a:solidFill>
                  <a:srgbClr val="09367A"/>
                </a:solidFill>
              </a:rPr>
              <a:t>STEP file</a:t>
            </a: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 flipH="1">
            <a:off x="4067944" y="3125416"/>
            <a:ext cx="749300" cy="228600"/>
          </a:xfrm>
          <a:prstGeom prst="curvedUpArrow">
            <a:avLst>
              <a:gd name="adj1" fmla="val 65556"/>
              <a:gd name="adj2" fmla="val 131111"/>
              <a:gd name="adj3" fmla="val 33333"/>
            </a:avLst>
          </a:prstGeom>
          <a:noFill/>
          <a:ln w="9525">
            <a:solidFill>
              <a:srgbClr val="0936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761604" y="1856647"/>
            <a:ext cx="2034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b="1" i="1" dirty="0">
                <a:solidFill>
                  <a:srgbClr val="09367A"/>
                </a:solidFill>
              </a:rPr>
              <a:t>Export / Import</a:t>
            </a:r>
          </a:p>
          <a:p>
            <a:pPr algn="ctr"/>
            <a:r>
              <a:rPr lang="fr-FR" sz="1600" b="1" i="1" dirty="0" err="1">
                <a:solidFill>
                  <a:srgbClr val="09367A"/>
                </a:solidFill>
              </a:rPr>
              <a:t>functions</a:t>
            </a:r>
            <a:endParaRPr lang="fr-FR" sz="1600" b="1" i="1" dirty="0">
              <a:solidFill>
                <a:srgbClr val="09367A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524000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9367A"/>
                </a:solidFill>
              </a:rPr>
              <a:t>IDM-CIC </a:t>
            </a:r>
            <a:r>
              <a:rPr lang="fr-FR" sz="2000" b="1" dirty="0" err="1" smtClean="0">
                <a:solidFill>
                  <a:srgbClr val="09367A"/>
                </a:solidFill>
              </a:rPr>
              <a:t>View</a:t>
            </a:r>
            <a:endParaRPr lang="fr-FR" sz="2000" b="1" dirty="0">
              <a:solidFill>
                <a:srgbClr val="09367A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/>
        </p:blipFill>
        <p:spPr bwMode="auto">
          <a:xfrm>
            <a:off x="1259632" y="1916832"/>
            <a:ext cx="6719258" cy="406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cs typeface="Calibri" pitchFamily="34" charset="0"/>
              </a:rPr>
              <a:t>The Toulouse Space Centre</a:t>
            </a:r>
            <a:endParaRPr lang="en-US" sz="2400" b="1" dirty="0">
              <a:cs typeface="Calibri" pitchFamily="34" charset="0"/>
            </a:endParaRPr>
          </a:p>
        </p:txBody>
      </p:sp>
      <p:pic>
        <p:nvPicPr>
          <p:cNvPr id="4" name="Picture 25" descr="entrée toulouse_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83" y="3212976"/>
            <a:ext cx="4099088" cy="28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73050" y="1796410"/>
            <a:ext cx="9034463" cy="4361339"/>
            <a:chOff x="172" y="776"/>
            <a:chExt cx="5691" cy="309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85" y="3446"/>
              <a:ext cx="489" cy="181"/>
            </a:xfrm>
            <a:prstGeom prst="rect">
              <a:avLst/>
            </a:prstGeom>
            <a:gradFill rotWithShape="1">
              <a:gsLst>
                <a:gs pos="0">
                  <a:srgbClr val="9BB3D9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GB" sz="1200" b="1">
                <a:cs typeface="Calibri" pitchFamily="34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424" y="1251"/>
              <a:ext cx="489" cy="181"/>
            </a:xfrm>
            <a:prstGeom prst="rect">
              <a:avLst/>
            </a:prstGeom>
            <a:gradFill rotWithShape="1">
              <a:gsLst>
                <a:gs pos="0">
                  <a:srgbClr val="9BB3D9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GB" sz="1200" b="1">
                <a:cs typeface="Calibri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81" y="1297"/>
              <a:ext cx="489" cy="181"/>
            </a:xfrm>
            <a:prstGeom prst="rect">
              <a:avLst/>
            </a:prstGeom>
            <a:gradFill rotWithShape="1">
              <a:gsLst>
                <a:gs pos="0">
                  <a:srgbClr val="9BB3D9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GB" sz="1200" b="1">
                <a:cs typeface="Calibri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81" y="1831"/>
              <a:ext cx="489" cy="181"/>
            </a:xfrm>
            <a:prstGeom prst="rect">
              <a:avLst/>
            </a:prstGeom>
            <a:gradFill rotWithShape="1">
              <a:gsLst>
                <a:gs pos="0">
                  <a:srgbClr val="9BB3D9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GB" sz="1200" b="1">
                <a:cs typeface="Calibri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61" y="878"/>
              <a:ext cx="176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4625" indent="-174625" algn="l" eaLnBrk="1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2400" b="1" dirty="0">
                  <a:solidFill>
                    <a:srgbClr val="7987B5"/>
                  </a:solidFill>
                  <a:cs typeface="Calibri" pitchFamily="34" charset="0"/>
                </a:rPr>
                <a:t>Leads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505" y="776"/>
              <a:ext cx="2358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4625" indent="-174625" algn="l" eaLnBrk="1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2400" b="1" dirty="0" err="1">
                  <a:solidFill>
                    <a:srgbClr val="7987B5"/>
                  </a:solidFill>
                  <a:cs typeface="Calibri" pitchFamily="34" charset="0"/>
                </a:rPr>
                <a:t>Develops</a:t>
              </a:r>
              <a:endParaRPr lang="fr-FR" sz="2400" b="1" dirty="0">
                <a:solidFill>
                  <a:srgbClr val="7987B5"/>
                </a:solidFill>
                <a:cs typeface="Calibri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68" y="3005"/>
              <a:ext cx="2176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4625" indent="-174625" algn="r" eaLnBrk="1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2400" b="1" dirty="0" err="1">
                  <a:solidFill>
                    <a:srgbClr val="7987B5"/>
                  </a:solidFill>
                  <a:cs typeface="Calibri" pitchFamily="34" charset="0"/>
                </a:rPr>
                <a:t>Ensures</a:t>
              </a:r>
              <a:endParaRPr lang="fr-FR" sz="2400" b="1" dirty="0">
                <a:solidFill>
                  <a:srgbClr val="7987B5"/>
                </a:solidFill>
                <a:cs typeface="Calibri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72" y="2341"/>
              <a:ext cx="489" cy="181"/>
            </a:xfrm>
            <a:prstGeom prst="rect">
              <a:avLst/>
            </a:prstGeom>
            <a:gradFill rotWithShape="1">
              <a:gsLst>
                <a:gs pos="0">
                  <a:srgbClr val="9BB3D9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GB" sz="1200" b="1">
                <a:cs typeface="Calibri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72" y="2699"/>
              <a:ext cx="489" cy="181"/>
            </a:xfrm>
            <a:prstGeom prst="rect">
              <a:avLst/>
            </a:prstGeom>
            <a:gradFill rotWithShape="1">
              <a:gsLst>
                <a:gs pos="0">
                  <a:srgbClr val="9BB3D9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GB" sz="1200" b="1">
                <a:cs typeface="Calibri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27" y="1248"/>
              <a:ext cx="3312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4625" indent="-174625" algn="l" eaLnBrk="1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the orbital system </a:t>
              </a: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Projects</a:t>
              </a:r>
              <a:r>
                <a:rPr lang="fr-FR" sz="1400" dirty="0">
                  <a:solidFill>
                    <a:srgbClr val="4A5886"/>
                  </a:solidFill>
                  <a:cs typeface="Calibri" pitchFamily="34" charset="0"/>
                </a:rPr>
                <a:t> </a:t>
              </a:r>
            </a:p>
            <a:p>
              <a:pPr marL="174625" indent="-174625" algn="l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200" b="1" dirty="0">
                  <a:solidFill>
                    <a:srgbClr val="4A5886"/>
                  </a:solidFill>
                  <a:cs typeface="Calibri" pitchFamily="34" charset="0"/>
                </a:rPr>
                <a:t>(satellites and onboard payloads, ground segments)</a:t>
              </a:r>
              <a:r>
                <a:rPr lang="en-US" sz="1400" dirty="0">
                  <a:solidFill>
                    <a:srgbClr val="4A5886"/>
                  </a:solidFill>
                  <a:cs typeface="Calibri" pitchFamily="34" charset="0"/>
                </a:rPr>
                <a:t> </a:t>
              </a:r>
            </a:p>
            <a:p>
              <a:pPr marL="174625" indent="-174625" algn="l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endParaRPr lang="fr-FR" sz="1600" b="1" dirty="0">
                <a:solidFill>
                  <a:srgbClr val="4A5886"/>
                </a:solidFill>
                <a:cs typeface="Calibri" pitchFamily="34" charset="0"/>
              </a:endParaRPr>
            </a:p>
            <a:p>
              <a:pPr marL="174625" indent="-174625" algn="l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satellite station acquisition </a:t>
              </a:r>
            </a:p>
            <a:p>
              <a:pPr marL="174625" indent="-174625" algn="l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&amp; </a:t>
              </a: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keeping</a:t>
              </a: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 </a:t>
              </a: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operations</a:t>
              </a:r>
              <a:endParaRPr lang="fr-FR" sz="1600" b="1" dirty="0">
                <a:solidFill>
                  <a:srgbClr val="4A5886"/>
                </a:solidFill>
                <a:cs typeface="Calibri" pitchFamily="34" charset="0"/>
              </a:endParaRPr>
            </a:p>
            <a:p>
              <a:pPr marL="174625" indent="-174625" algn="l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endParaRPr lang="fr-FR" sz="1600" b="1" dirty="0">
                <a:solidFill>
                  <a:srgbClr val="4A5886"/>
                </a:solidFill>
                <a:cs typeface="Calibri" pitchFamily="34" charset="0"/>
              </a:endParaRPr>
            </a:p>
            <a:p>
              <a:pPr marL="174625" indent="-174625" algn="l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technical</a:t>
              </a: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 </a:t>
              </a: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policy</a:t>
              </a:r>
              <a:endParaRPr lang="fr-FR" sz="1600" b="1" dirty="0">
                <a:solidFill>
                  <a:srgbClr val="4A5886"/>
                </a:solidFill>
                <a:cs typeface="Calibri" pitchFamily="34" charset="0"/>
              </a:endParaRPr>
            </a:p>
            <a:p>
              <a:pPr marL="174625" indent="-174625" algn="l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endParaRPr lang="fr-FR" sz="1600" b="1" dirty="0">
                <a:solidFill>
                  <a:srgbClr val="4A5886"/>
                </a:solidFill>
                <a:cs typeface="Calibri" pitchFamily="34" charset="0"/>
              </a:endParaRPr>
            </a:p>
            <a:p>
              <a:pPr marL="174625" indent="-174625" algn="l" eaLnBrk="1" hangingPunct="1"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preparation</a:t>
              </a: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 of the future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3559" y="1219"/>
              <a:ext cx="230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4625" indent="-174625" algn="l" eaLnBrk="1" hangingPunct="1">
                <a:lnSpc>
                  <a:spcPct val="85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and </a:t>
              </a: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executes</a:t>
              </a: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 </a:t>
              </a: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scientific</a:t>
              </a:r>
              <a:endParaRPr lang="fr-FR" sz="1600" b="1" dirty="0">
                <a:solidFill>
                  <a:srgbClr val="4A5886"/>
                </a:solidFill>
                <a:cs typeface="Calibri" pitchFamily="34" charset="0"/>
              </a:endParaRPr>
            </a:p>
            <a:p>
              <a:pPr marL="174625" indent="-174625" algn="l" eaLnBrk="1" hangingPunct="1">
                <a:lnSpc>
                  <a:spcPct val="85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balloon</a:t>
              </a: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-borne </a:t>
              </a: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experiments</a:t>
              </a:r>
              <a:endParaRPr lang="fr-FR" sz="1600" b="1" dirty="0">
                <a:solidFill>
                  <a:srgbClr val="4A5886"/>
                </a:solidFill>
                <a:cs typeface="Calibri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111" y="3413"/>
              <a:ext cx="176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4625" indent="-174625" algn="l" eaLnBrk="1" hangingPunct="1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use of data and </a:t>
              </a:r>
            </a:p>
            <a:p>
              <a:pPr marL="174625" indent="-174625" algn="l" eaLnBrk="1" hangingPunct="1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None/>
              </a:pPr>
              <a:r>
                <a:rPr lang="fr-FR" sz="1600" b="1" dirty="0" err="1">
                  <a:solidFill>
                    <a:srgbClr val="4A5886"/>
                  </a:solidFill>
                  <a:cs typeface="Calibri" pitchFamily="34" charset="0"/>
                </a:rPr>
                <a:t>innovative</a:t>
              </a:r>
              <a:r>
                <a:rPr lang="fr-FR" sz="1600" b="1" dirty="0">
                  <a:solidFill>
                    <a:srgbClr val="4A5886"/>
                  </a:solidFill>
                  <a:cs typeface="Calibri" pitchFamily="34" charset="0"/>
                </a:rPr>
                <a:t> applications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69285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9367A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60848"/>
            <a:ext cx="8610600" cy="376044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PASO and the Concurrent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Engineering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Facility</a:t>
            </a:r>
          </a:p>
          <a:p>
            <a:endParaRPr lang="en-US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Concurrent Engineering process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engineering satellite model</a:t>
            </a:r>
          </a:p>
          <a:p>
            <a:pPr lvl="1"/>
            <a:r>
              <a:rPr lang="en-US" sz="2000" b="1" dirty="0" smtClean="0"/>
              <a:t>Description of the mission</a:t>
            </a:r>
          </a:p>
          <a:p>
            <a:pPr lvl="1"/>
            <a:endParaRPr lang="en-US" sz="2000" b="1" dirty="0" smtClean="0"/>
          </a:p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Partners and lessons learned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5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9367A"/>
                </a:solidFill>
              </a:rPr>
              <a:t>CIC exchange </a:t>
            </a:r>
            <a:r>
              <a:rPr lang="fr-FR" sz="2000" b="1" dirty="0" err="1" smtClean="0">
                <a:solidFill>
                  <a:srgbClr val="09367A"/>
                </a:solidFill>
              </a:rPr>
              <a:t>prototol</a:t>
            </a:r>
            <a:r>
              <a:rPr lang="fr-FR" sz="2000" b="1" dirty="0" smtClean="0">
                <a:solidFill>
                  <a:srgbClr val="09367A"/>
                </a:solidFill>
              </a:rPr>
              <a:t> to </a:t>
            </a:r>
            <a:r>
              <a:rPr lang="fr-FR" sz="2000" b="1" dirty="0" err="1" smtClean="0">
                <a:solidFill>
                  <a:srgbClr val="09367A"/>
                </a:solidFill>
              </a:rPr>
              <a:t>describe</a:t>
            </a:r>
            <a:r>
              <a:rPr lang="fr-FR" sz="2000" b="1" dirty="0" smtClean="0">
                <a:solidFill>
                  <a:srgbClr val="09367A"/>
                </a:solidFill>
              </a:rPr>
              <a:t> </a:t>
            </a:r>
            <a:r>
              <a:rPr lang="fr-FR" sz="2000" b="1" dirty="0" err="1" smtClean="0">
                <a:solidFill>
                  <a:srgbClr val="09367A"/>
                </a:solidFill>
              </a:rPr>
              <a:t>ephemeris</a:t>
            </a:r>
            <a:endParaRPr lang="fr-FR" sz="2000" b="1" dirty="0">
              <a:solidFill>
                <a:srgbClr val="09367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39752" y="1916832"/>
            <a:ext cx="4600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09367A"/>
                </a:solidFill>
              </a:rPr>
              <a:t>A </a:t>
            </a:r>
            <a:r>
              <a:rPr lang="fr-FR" sz="1600" b="1" i="1" dirty="0" smtClean="0">
                <a:solidFill>
                  <a:srgbClr val="09367A"/>
                </a:solidFill>
              </a:rPr>
              <a:t>solution </a:t>
            </a:r>
            <a:r>
              <a:rPr lang="fr-FR" sz="1600" b="1" i="1" dirty="0" err="1" smtClean="0">
                <a:solidFill>
                  <a:srgbClr val="09367A"/>
                </a:solidFill>
              </a:rPr>
              <a:t>based</a:t>
            </a:r>
            <a:r>
              <a:rPr lang="fr-FR" sz="1600" b="1" i="1" dirty="0" smtClean="0">
                <a:solidFill>
                  <a:srgbClr val="09367A"/>
                </a:solidFill>
              </a:rPr>
              <a:t> </a:t>
            </a:r>
            <a:r>
              <a:rPr lang="fr-FR" sz="1600" b="1" i="1" dirty="0">
                <a:solidFill>
                  <a:srgbClr val="09367A"/>
                </a:solidFill>
              </a:rPr>
              <a:t>on </a:t>
            </a:r>
            <a:r>
              <a:rPr lang="fr-FR" sz="1600" b="1" i="1" dirty="0" smtClean="0">
                <a:solidFill>
                  <a:srgbClr val="09367A"/>
                </a:solidFill>
              </a:rPr>
              <a:t>CCSDS* standard</a:t>
            </a:r>
            <a:endParaRPr lang="fr-FR" sz="1600" b="1" i="1" dirty="0">
              <a:solidFill>
                <a:srgbClr val="09367A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46354" y="6309320"/>
            <a:ext cx="4653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9367A"/>
                </a:solidFill>
              </a:rPr>
              <a:t>* </a:t>
            </a:r>
            <a:r>
              <a:rPr lang="fr-FR" sz="1400" i="1" dirty="0" smtClean="0">
                <a:solidFill>
                  <a:srgbClr val="09367A"/>
                </a:solidFill>
              </a:rPr>
              <a:t>Consultative </a:t>
            </a:r>
            <a:r>
              <a:rPr lang="fr-FR" sz="1400" i="1" dirty="0" err="1" smtClean="0">
                <a:solidFill>
                  <a:srgbClr val="09367A"/>
                </a:solidFill>
              </a:rPr>
              <a:t>Committe</a:t>
            </a:r>
            <a:r>
              <a:rPr lang="fr-FR" sz="1400" i="1" dirty="0" smtClean="0">
                <a:solidFill>
                  <a:srgbClr val="09367A"/>
                </a:solidFill>
              </a:rPr>
              <a:t> for </a:t>
            </a:r>
            <a:r>
              <a:rPr lang="fr-FR" sz="1400" i="1" dirty="0" err="1" smtClean="0">
                <a:solidFill>
                  <a:srgbClr val="09367A"/>
                </a:solidFill>
              </a:rPr>
              <a:t>Space</a:t>
            </a:r>
            <a:r>
              <a:rPr lang="fr-FR" sz="1400" i="1" dirty="0" smtClean="0">
                <a:solidFill>
                  <a:srgbClr val="09367A"/>
                </a:solidFill>
              </a:rPr>
              <a:t> Data </a:t>
            </a:r>
            <a:r>
              <a:rPr lang="fr-FR" sz="1400" i="1" dirty="0" err="1" smtClean="0">
                <a:solidFill>
                  <a:srgbClr val="09367A"/>
                </a:solidFill>
              </a:rPr>
              <a:t>Systems</a:t>
            </a:r>
            <a:endParaRPr lang="fr-FR" sz="1400" i="1" dirty="0">
              <a:solidFill>
                <a:srgbClr val="09367A"/>
              </a:solidFill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78825"/>
              </p:ext>
            </p:extLst>
          </p:nvPr>
        </p:nvGraphicFramePr>
        <p:xfrm>
          <a:off x="6758746" y="2564905"/>
          <a:ext cx="1917710" cy="2759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Acrobat Document" r:id="rId3" imgW="5667375" imgH="8020050" progId="AcroExch.Document.7">
                  <p:embed/>
                </p:oleObj>
              </mc:Choice>
              <mc:Fallback>
                <p:oleObj name="Acrobat Document" r:id="rId3" imgW="5667375" imgH="80200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746" y="2564905"/>
                        <a:ext cx="1917710" cy="275957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8998" r="4991" b="929"/>
          <a:stretch>
            <a:fillRect/>
          </a:stretch>
        </p:blipFill>
        <p:spPr bwMode="auto">
          <a:xfrm>
            <a:off x="3978775" y="2469389"/>
            <a:ext cx="953265" cy="1131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8957" r="4991" b="842"/>
          <a:stretch>
            <a:fillRect/>
          </a:stretch>
        </p:blipFill>
        <p:spPr bwMode="auto">
          <a:xfrm>
            <a:off x="4283968" y="3789040"/>
            <a:ext cx="953265" cy="1131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25788" y="5397798"/>
            <a:ext cx="166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i="1" dirty="0">
                <a:solidFill>
                  <a:srgbClr val="09367A"/>
                </a:solidFill>
              </a:rPr>
              <a:t>CIC </a:t>
            </a:r>
            <a:r>
              <a:rPr lang="fr-FR" sz="1800" i="1" dirty="0" err="1">
                <a:solidFill>
                  <a:srgbClr val="09367A"/>
                </a:solidFill>
              </a:rPr>
              <a:t>protocol</a:t>
            </a:r>
            <a:endParaRPr lang="fr-FR" sz="1800" i="1" dirty="0">
              <a:solidFill>
                <a:srgbClr val="09367A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1625" y="2368997"/>
            <a:ext cx="37088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rgbClr val="09367A"/>
                </a:solidFill>
              </a:rPr>
              <a:t>  Position and </a:t>
            </a:r>
            <a:r>
              <a:rPr lang="fr-FR" sz="1800" dirty="0" err="1">
                <a:solidFill>
                  <a:srgbClr val="09367A"/>
                </a:solidFill>
              </a:rPr>
              <a:t>velocity</a:t>
            </a:r>
            <a:r>
              <a:rPr lang="fr-FR" sz="1800" dirty="0">
                <a:solidFill>
                  <a:srgbClr val="09367A"/>
                </a:solidFill>
              </a:rPr>
              <a:t> data :</a:t>
            </a:r>
          </a:p>
          <a:p>
            <a:endParaRPr lang="fr-FR" sz="1800" dirty="0">
              <a:solidFill>
                <a:srgbClr val="09367A"/>
              </a:solidFill>
            </a:endParaRPr>
          </a:p>
          <a:p>
            <a:r>
              <a:rPr lang="fr-FR" sz="1800" dirty="0">
                <a:solidFill>
                  <a:srgbClr val="09367A"/>
                </a:solidFill>
              </a:rPr>
              <a:t>	OEM file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0038" y="3602038"/>
            <a:ext cx="22535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rgbClr val="09367A"/>
                </a:solidFill>
              </a:rPr>
              <a:t>  Attitude data :</a:t>
            </a:r>
          </a:p>
          <a:p>
            <a:endParaRPr lang="fr-FR" sz="1800" dirty="0">
              <a:solidFill>
                <a:srgbClr val="09367A"/>
              </a:solidFill>
            </a:endParaRPr>
          </a:p>
          <a:p>
            <a:r>
              <a:rPr lang="fr-FR" sz="1800" dirty="0">
                <a:solidFill>
                  <a:srgbClr val="09367A"/>
                </a:solidFill>
              </a:rPr>
              <a:t>	AEM file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5750" y="4797152"/>
            <a:ext cx="54104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800" dirty="0">
                <a:solidFill>
                  <a:srgbClr val="09367A"/>
                </a:solidFill>
              </a:rPr>
              <a:t>  </a:t>
            </a:r>
            <a:r>
              <a:rPr lang="fr-FR" sz="1800" dirty="0" err="1">
                <a:solidFill>
                  <a:srgbClr val="09367A"/>
                </a:solidFill>
              </a:rPr>
              <a:t>Complementary</a:t>
            </a:r>
            <a:r>
              <a:rPr lang="fr-FR" sz="1800" dirty="0">
                <a:solidFill>
                  <a:srgbClr val="09367A"/>
                </a:solidFill>
              </a:rPr>
              <a:t> data :</a:t>
            </a:r>
          </a:p>
          <a:p>
            <a:pPr>
              <a:buFont typeface="Wingdings" pitchFamily="2" charset="2"/>
              <a:buNone/>
            </a:pPr>
            <a:r>
              <a:rPr lang="fr-FR" sz="1800" dirty="0">
                <a:solidFill>
                  <a:srgbClr val="09367A"/>
                </a:solidFill>
              </a:rPr>
              <a:t>              (</a:t>
            </a:r>
            <a:r>
              <a:rPr lang="fr-FR" sz="1800" dirty="0" err="1">
                <a:solidFill>
                  <a:srgbClr val="09367A"/>
                </a:solidFill>
              </a:rPr>
              <a:t>geometrical</a:t>
            </a:r>
            <a:r>
              <a:rPr lang="fr-FR" sz="1800" dirty="0">
                <a:solidFill>
                  <a:srgbClr val="09367A"/>
                </a:solidFill>
              </a:rPr>
              <a:t>, thermal, </a:t>
            </a:r>
            <a:r>
              <a:rPr lang="fr-FR" sz="1800" dirty="0" err="1">
                <a:solidFill>
                  <a:srgbClr val="09367A"/>
                </a:solidFill>
              </a:rPr>
              <a:t>electrical</a:t>
            </a:r>
            <a:r>
              <a:rPr lang="fr-FR" sz="1800" dirty="0">
                <a:solidFill>
                  <a:srgbClr val="09367A"/>
                </a:solidFill>
              </a:rPr>
              <a:t>..) </a:t>
            </a:r>
          </a:p>
          <a:p>
            <a:endParaRPr lang="fr-FR" sz="1800" dirty="0">
              <a:solidFill>
                <a:srgbClr val="09367A"/>
              </a:solidFill>
            </a:endParaRPr>
          </a:p>
          <a:p>
            <a:r>
              <a:rPr lang="fr-FR" sz="1800" dirty="0">
                <a:solidFill>
                  <a:srgbClr val="09367A"/>
                </a:solidFill>
              </a:rPr>
              <a:t>	 MEM file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466637">
            <a:off x="5630503" y="3135191"/>
            <a:ext cx="663197" cy="163939"/>
          </a:xfrm>
          <a:custGeom>
            <a:avLst/>
            <a:gdLst>
              <a:gd name="T0" fmla="*/ 302419 w 21600"/>
              <a:gd name="T1" fmla="*/ 0 h 21600"/>
              <a:gd name="T2" fmla="*/ 0 w 21600"/>
              <a:gd name="T3" fmla="*/ 94456 h 21600"/>
              <a:gd name="T4" fmla="*/ 302419 w 21600"/>
              <a:gd name="T5" fmla="*/ 188912 h 21600"/>
              <a:gd name="T6" fmla="*/ 403225 w 21600"/>
              <a:gd name="T7" fmla="*/ 944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0936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20133363" flipV="1">
            <a:off x="5681606" y="5003710"/>
            <a:ext cx="661938" cy="163939"/>
          </a:xfrm>
          <a:custGeom>
            <a:avLst/>
            <a:gdLst>
              <a:gd name="T0" fmla="*/ 302419 w 21600"/>
              <a:gd name="T1" fmla="*/ 0 h 21600"/>
              <a:gd name="T2" fmla="*/ 0 w 21600"/>
              <a:gd name="T3" fmla="*/ 94456 h 21600"/>
              <a:gd name="T4" fmla="*/ 302419 w 21600"/>
              <a:gd name="T5" fmla="*/ 188912 h 21600"/>
              <a:gd name="T6" fmla="*/ 403225 w 21600"/>
              <a:gd name="T7" fmla="*/ 944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0936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21571823" flipV="1">
            <a:off x="5580874" y="3982425"/>
            <a:ext cx="663197" cy="163939"/>
          </a:xfrm>
          <a:custGeom>
            <a:avLst/>
            <a:gdLst>
              <a:gd name="T0" fmla="*/ 302419 w 21600"/>
              <a:gd name="T1" fmla="*/ 0 h 21600"/>
              <a:gd name="T2" fmla="*/ 0 w 21600"/>
              <a:gd name="T3" fmla="*/ 94456 h 21600"/>
              <a:gd name="T4" fmla="*/ 302419 w 21600"/>
              <a:gd name="T5" fmla="*/ 188912 h 21600"/>
              <a:gd name="T6" fmla="*/ 403225 w 21600"/>
              <a:gd name="T7" fmla="*/ 944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0936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36575" y="4073004"/>
            <a:ext cx="495300" cy="292100"/>
          </a:xfrm>
          <a:prstGeom prst="curvedRightArrow">
            <a:avLst>
              <a:gd name="adj1" fmla="val 18602"/>
              <a:gd name="adj2" fmla="val 48231"/>
              <a:gd name="adj3" fmla="val 61098"/>
            </a:avLst>
          </a:prstGeom>
          <a:noFill/>
          <a:ln w="9525">
            <a:solidFill>
              <a:srgbClr val="0936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50875" y="5513164"/>
            <a:ext cx="495300" cy="292100"/>
          </a:xfrm>
          <a:prstGeom prst="curvedRightArrow">
            <a:avLst>
              <a:gd name="adj1" fmla="val 18602"/>
              <a:gd name="adj2" fmla="val 48231"/>
              <a:gd name="adj3" fmla="val 61098"/>
            </a:avLst>
          </a:prstGeom>
          <a:noFill/>
          <a:ln w="9525">
            <a:solidFill>
              <a:srgbClr val="0936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33413" y="2848868"/>
            <a:ext cx="495300" cy="292100"/>
          </a:xfrm>
          <a:prstGeom prst="curvedRightArrow">
            <a:avLst>
              <a:gd name="adj1" fmla="val 18602"/>
              <a:gd name="adj2" fmla="val 48231"/>
              <a:gd name="adj3" fmla="val 61098"/>
            </a:avLst>
          </a:prstGeom>
          <a:noFill/>
          <a:ln w="9525">
            <a:solidFill>
              <a:srgbClr val="0936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524000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9367A"/>
                </a:solidFill>
              </a:rPr>
              <a:t>CIC files</a:t>
            </a:r>
            <a:endParaRPr lang="fr-FR" sz="2000" b="1" dirty="0">
              <a:solidFill>
                <a:srgbClr val="09367A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7" y="2220472"/>
            <a:ext cx="4326075" cy="401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170723" cy="347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301339" y="2124918"/>
            <a:ext cx="5938212" cy="3186411"/>
            <a:chOff x="654" y="870"/>
            <a:chExt cx="4660" cy="2603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898" y="870"/>
              <a:ext cx="2074" cy="359"/>
            </a:xfrm>
            <a:prstGeom prst="ellipse">
              <a:avLst/>
            </a:prstGeom>
            <a:noFill/>
            <a:ln w="28575">
              <a:solidFill>
                <a:srgbClr val="EC74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084" y="950"/>
              <a:ext cx="88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rgbClr val="EC7405"/>
                  </a:solidFill>
                </a:rPr>
                <a:t>HEADER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94" y="1190"/>
              <a:ext cx="1694" cy="769"/>
            </a:xfrm>
            <a:prstGeom prst="ellipse">
              <a:avLst/>
            </a:prstGeom>
            <a:noFill/>
            <a:ln w="28575">
              <a:solidFill>
                <a:srgbClr val="EC74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16" y="1317"/>
              <a:ext cx="113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rgbClr val="EC7405"/>
                  </a:solidFill>
                </a:rPr>
                <a:t>METADATA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654" y="1712"/>
              <a:ext cx="4660" cy="1761"/>
            </a:xfrm>
            <a:prstGeom prst="ellipse">
              <a:avLst/>
            </a:prstGeom>
            <a:noFill/>
            <a:ln w="28575">
              <a:solidFill>
                <a:srgbClr val="EC74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60" y="1597"/>
              <a:ext cx="637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rgbClr val="EC7405"/>
                  </a:solidFill>
                </a:rPr>
                <a:t>DATA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995936" y="2159875"/>
            <a:ext cx="4128986" cy="3475305"/>
            <a:chOff x="2194" y="838"/>
            <a:chExt cx="3240" cy="2839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" y="838"/>
              <a:ext cx="3215" cy="2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194" y="1070"/>
              <a:ext cx="970" cy="191"/>
            </a:xfrm>
            <a:prstGeom prst="ellipse">
              <a:avLst/>
            </a:prstGeom>
            <a:noFill/>
            <a:ln w="28575">
              <a:solidFill>
                <a:srgbClr val="EC74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853311" y="2673671"/>
            <a:ext cx="3013807" cy="3452046"/>
            <a:chOff x="3274" y="1166"/>
            <a:chExt cx="2365" cy="2820"/>
          </a:xfrm>
        </p:grpSpPr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1166"/>
              <a:ext cx="2303" cy="28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274" y="1390"/>
              <a:ext cx="970" cy="191"/>
            </a:xfrm>
            <a:prstGeom prst="ellipse">
              <a:avLst/>
            </a:prstGeom>
            <a:noFill/>
            <a:ln w="28575">
              <a:solidFill>
                <a:srgbClr val="EC74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298" y="2102"/>
              <a:ext cx="2282" cy="191"/>
            </a:xfrm>
            <a:prstGeom prst="ellipse">
              <a:avLst/>
            </a:prstGeom>
            <a:noFill/>
            <a:ln w="28575">
              <a:solidFill>
                <a:srgbClr val="EC74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235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fr-FR" sz="2000" b="1" dirty="0"/>
              <a:t>CIC exchange </a:t>
            </a:r>
            <a:r>
              <a:rPr lang="fr-FR" sz="2000" b="1" dirty="0" err="1"/>
              <a:t>protocol</a:t>
            </a:r>
            <a:r>
              <a:rPr lang="fr-FR" sz="2000" b="1" dirty="0"/>
              <a:t> (</a:t>
            </a:r>
            <a:r>
              <a:rPr lang="fr-FR" sz="2000" b="1" dirty="0" err="1"/>
              <a:t>extract</a:t>
            </a:r>
            <a:r>
              <a:rPr lang="fr-FR" sz="2000" b="1" dirty="0"/>
              <a:t>)</a:t>
            </a:r>
            <a:endParaRPr lang="en-US" sz="2000" b="1" dirty="0"/>
          </a:p>
        </p:txBody>
      </p:sp>
      <p:grpSp>
        <p:nvGrpSpPr>
          <p:cNvPr id="59" name="Group 11"/>
          <p:cNvGrpSpPr>
            <a:grpSpLocks/>
          </p:cNvGrpSpPr>
          <p:nvPr/>
        </p:nvGrpSpPr>
        <p:grpSpPr bwMode="auto">
          <a:xfrm>
            <a:off x="618928" y="1878032"/>
            <a:ext cx="3716797" cy="2487072"/>
            <a:chOff x="360" y="582"/>
            <a:chExt cx="2496" cy="1680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360" y="582"/>
              <a:ext cx="2496" cy="168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389" y="602"/>
              <a:ext cx="2406" cy="249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800" dirty="0" err="1"/>
                <a:t>Geometrical</a:t>
              </a:r>
              <a:r>
                <a:rPr lang="fr-FR" sz="1800" dirty="0"/>
                <a:t> data</a:t>
              </a:r>
            </a:p>
          </p:txBody>
        </p:sp>
        <p:pic>
          <p:nvPicPr>
            <p:cNvPr id="6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77"/>
              <a:ext cx="2122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63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1048"/>
              <a:ext cx="2125" cy="65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64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210"/>
              <a:ext cx="2118" cy="65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65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1384"/>
              <a:ext cx="2079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66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555"/>
              <a:ext cx="2126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67" name="Group 23"/>
          <p:cNvGrpSpPr>
            <a:grpSpLocks/>
          </p:cNvGrpSpPr>
          <p:nvPr/>
        </p:nvGrpSpPr>
        <p:grpSpPr bwMode="auto">
          <a:xfrm>
            <a:off x="3131841" y="4524906"/>
            <a:ext cx="3341974" cy="2023707"/>
            <a:chOff x="3234" y="990"/>
            <a:chExt cx="2244" cy="13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3234" y="990"/>
              <a:ext cx="2244" cy="136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3246" y="1011"/>
              <a:ext cx="2232" cy="249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800"/>
                <a:t>AOCS data</a:t>
              </a:r>
            </a:p>
          </p:txBody>
        </p:sp>
        <p:pic>
          <p:nvPicPr>
            <p:cNvPr id="70" name="Picture 2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36"/>
            <a:stretch>
              <a:fillRect/>
            </a:stretch>
          </p:blipFill>
          <p:spPr bwMode="auto">
            <a:xfrm>
              <a:off x="3325" y="1304"/>
              <a:ext cx="2015" cy="932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71" name="Picture 2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1587"/>
              <a:ext cx="2031" cy="65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72" name="Group 32"/>
          <p:cNvGrpSpPr>
            <a:grpSpLocks/>
          </p:cNvGrpSpPr>
          <p:nvPr/>
        </p:nvGrpSpPr>
        <p:grpSpPr bwMode="auto">
          <a:xfrm>
            <a:off x="6732240" y="4220058"/>
            <a:ext cx="1990241" cy="2130296"/>
            <a:chOff x="4322" y="2526"/>
            <a:chExt cx="1336" cy="14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3" name="Rectangle 33"/>
            <p:cNvSpPr>
              <a:spLocks noChangeArrowheads="1"/>
            </p:cNvSpPr>
            <p:nvPr/>
          </p:nvSpPr>
          <p:spPr bwMode="auto">
            <a:xfrm>
              <a:off x="4322" y="2526"/>
              <a:ext cx="1336" cy="143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Text Box 34"/>
            <p:cNvSpPr txBox="1">
              <a:spLocks noChangeArrowheads="1"/>
            </p:cNvSpPr>
            <p:nvPr/>
          </p:nvSpPr>
          <p:spPr bwMode="auto">
            <a:xfrm>
              <a:off x="4322" y="2543"/>
              <a:ext cx="1330" cy="231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fr-FR" sz="1800"/>
                <a:t>Thermal data</a:t>
              </a:r>
            </a:p>
          </p:txBody>
        </p:sp>
        <p:pic>
          <p:nvPicPr>
            <p:cNvPr id="75" name="Picture 3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" y="2843"/>
              <a:ext cx="1009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76" name="Picture 3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" y="3007"/>
              <a:ext cx="1054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77" name="Picture 3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182"/>
              <a:ext cx="1007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78" name="Group 42"/>
          <p:cNvGrpSpPr>
            <a:grpSpLocks/>
          </p:cNvGrpSpPr>
          <p:nvPr/>
        </p:nvGrpSpPr>
        <p:grpSpPr bwMode="auto">
          <a:xfrm>
            <a:off x="258763" y="4437112"/>
            <a:ext cx="2591195" cy="2238366"/>
            <a:chOff x="282" y="2526"/>
            <a:chExt cx="1740" cy="15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9" name="Rectangle 43"/>
            <p:cNvSpPr>
              <a:spLocks noChangeArrowheads="1"/>
            </p:cNvSpPr>
            <p:nvPr/>
          </p:nvSpPr>
          <p:spPr bwMode="auto">
            <a:xfrm>
              <a:off x="282" y="2526"/>
              <a:ext cx="1740" cy="151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Text Box 44"/>
            <p:cNvSpPr txBox="1">
              <a:spLocks noChangeArrowheads="1"/>
            </p:cNvSpPr>
            <p:nvPr/>
          </p:nvSpPr>
          <p:spPr bwMode="auto">
            <a:xfrm>
              <a:off x="296" y="2538"/>
              <a:ext cx="1716" cy="231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fr-FR" sz="1800" dirty="0" err="1"/>
                <a:t>Electrical</a:t>
              </a:r>
              <a:r>
                <a:rPr lang="fr-FR" sz="1800" dirty="0"/>
                <a:t> data</a:t>
              </a:r>
            </a:p>
          </p:txBody>
        </p:sp>
        <p:pic>
          <p:nvPicPr>
            <p:cNvPr id="81" name="Picture 4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2811"/>
              <a:ext cx="1372" cy="65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82" name="Picture 4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2989"/>
              <a:ext cx="1372" cy="65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83" name="Picture 4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3161"/>
              <a:ext cx="1372" cy="65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84" name="Picture 4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3327"/>
              <a:ext cx="1372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85" name="Group 53"/>
          <p:cNvGrpSpPr>
            <a:grpSpLocks/>
          </p:cNvGrpSpPr>
          <p:nvPr/>
        </p:nvGrpSpPr>
        <p:grpSpPr bwMode="auto">
          <a:xfrm>
            <a:off x="5076056" y="1875185"/>
            <a:ext cx="3744519" cy="2273895"/>
            <a:chOff x="3060" y="744"/>
            <a:chExt cx="2514" cy="15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3060" y="744"/>
              <a:ext cx="2514" cy="153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Text Box 56"/>
            <p:cNvSpPr txBox="1">
              <a:spLocks noChangeArrowheads="1"/>
            </p:cNvSpPr>
            <p:nvPr/>
          </p:nvSpPr>
          <p:spPr bwMode="auto">
            <a:xfrm>
              <a:off x="3108" y="766"/>
              <a:ext cx="2456" cy="249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800" dirty="0"/>
                <a:t>Communication data</a:t>
              </a:r>
            </a:p>
          </p:txBody>
        </p:sp>
        <p:pic>
          <p:nvPicPr>
            <p:cNvPr id="87" name="Picture 5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16"/>
            <a:stretch>
              <a:fillRect/>
            </a:stretch>
          </p:blipFill>
          <p:spPr bwMode="auto">
            <a:xfrm>
              <a:off x="3183" y="1060"/>
              <a:ext cx="1709" cy="65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89" name="Picture 5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" y="1186"/>
              <a:ext cx="1714" cy="65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90" name="Picture 5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05"/>
            <a:stretch>
              <a:fillRect/>
            </a:stretch>
          </p:blipFill>
          <p:spPr bwMode="auto">
            <a:xfrm>
              <a:off x="3236" y="1395"/>
              <a:ext cx="2270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91" name="Picture 59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82"/>
            <a:stretch>
              <a:fillRect/>
            </a:stretch>
          </p:blipFill>
          <p:spPr bwMode="auto">
            <a:xfrm>
              <a:off x="3300" y="1573"/>
              <a:ext cx="2227" cy="65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9943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524000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9367A"/>
                </a:solidFill>
              </a:rPr>
              <a:t>VTS-CIC : Visualization of mission phases</a:t>
            </a:r>
            <a:endParaRPr lang="en-US" sz="2000" b="1" dirty="0">
              <a:solidFill>
                <a:srgbClr val="09367A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17020" y="1985491"/>
            <a:ext cx="1190001" cy="677069"/>
            <a:chOff x="1207" y="884"/>
            <a:chExt cx="737" cy="5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207" y="884"/>
              <a:ext cx="737" cy="510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37" y="900"/>
              <a:ext cx="586" cy="1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dirty="0"/>
                <a:t>Mistigri_OEM.txt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85184" y="2345853"/>
            <a:ext cx="1191491" cy="677069"/>
            <a:chOff x="555" y="1565"/>
            <a:chExt cx="737" cy="5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55" y="1565"/>
              <a:ext cx="737" cy="510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99" y="1581"/>
              <a:ext cx="579" cy="1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dirty="0"/>
                <a:t>Mistigri_AEM.txt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2587" y="4653137"/>
            <a:ext cx="1969827" cy="720080"/>
            <a:chOff x="158" y="2414"/>
            <a:chExt cx="1105" cy="5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58" y="2414"/>
              <a:ext cx="1105" cy="510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67" y="2430"/>
              <a:ext cx="1090" cy="1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800" dirty="0"/>
                <a:t>SatelliteConsumedPower_MEM.txt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97062" y="4924599"/>
            <a:ext cx="1919392" cy="720080"/>
            <a:chOff x="300" y="2585"/>
            <a:chExt cx="1077" cy="5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300" y="2585"/>
              <a:ext cx="1077" cy="510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28" y="2613"/>
              <a:ext cx="945" cy="1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dirty="0"/>
                <a:t>AngleSunNormSA1_MEM.txt</a:t>
              </a:r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890736" y="5157193"/>
            <a:ext cx="1972023" cy="72008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1135212" y="5373217"/>
            <a:ext cx="1919392" cy="72008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>
            <a:fillRect/>
          </a:stretch>
        </p:blipFill>
        <p:spPr bwMode="auto">
          <a:xfrm>
            <a:off x="179512" y="3212976"/>
            <a:ext cx="2047875" cy="12271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2669308" y="4629133"/>
            <a:ext cx="385296" cy="2400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411760" y="3545756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411760" y="2820621"/>
            <a:ext cx="390524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rot="-1807418">
            <a:off x="5504991" y="2999985"/>
            <a:ext cx="877887" cy="223838"/>
          </a:xfrm>
          <a:prstGeom prst="leftRightArrow">
            <a:avLst>
              <a:gd name="adj1" fmla="val 50000"/>
              <a:gd name="adj2" fmla="val 784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700" dirty="0" smtClean="0"/>
              <a:t>Time /CMD</a:t>
            </a:r>
            <a:endParaRPr lang="fr-FR" sz="700" dirty="0"/>
          </a:p>
        </p:txBody>
      </p:sp>
      <p:pic>
        <p:nvPicPr>
          <p:cNvPr id="3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4" y="2820621"/>
            <a:ext cx="1509111" cy="1211928"/>
          </a:xfrm>
          <a:prstGeom prst="rect">
            <a:avLst/>
          </a:prstGeom>
          <a:noFill/>
          <a:ln>
            <a:noFill/>
          </a:ln>
          <a:effectLst>
            <a:outerShdw blurRad="50800" dist="50800" dir="30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01" y="5489723"/>
            <a:ext cx="1493799" cy="1120349"/>
          </a:xfrm>
          <a:prstGeom prst="rect">
            <a:avLst/>
          </a:prstGeom>
          <a:noFill/>
          <a:ln>
            <a:noFill/>
          </a:ln>
          <a:effectLst>
            <a:outerShdw blurRad="50800" dist="50800" dir="30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D:\users\temp\Poster\celest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13403"/>
            <a:ext cx="2088232" cy="1425904"/>
          </a:xfrm>
          <a:prstGeom prst="rect">
            <a:avLst/>
          </a:prstGeom>
          <a:noFill/>
          <a:ln>
            <a:noFill/>
          </a:ln>
          <a:effectLst>
            <a:outerShdw blurRad="50800" dist="50800" dir="30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5"/>
          <a:stretch/>
        </p:blipFill>
        <p:spPr bwMode="auto">
          <a:xfrm>
            <a:off x="7254636" y="3299511"/>
            <a:ext cx="1719011" cy="1209609"/>
          </a:xfrm>
          <a:prstGeom prst="rect">
            <a:avLst/>
          </a:prstGeom>
          <a:noFill/>
          <a:ln>
            <a:noFill/>
          </a:ln>
          <a:effectLst>
            <a:outerShdw blurRad="50800" dist="50800" dir="30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90" y="3550962"/>
            <a:ext cx="2766886" cy="1030166"/>
          </a:xfrm>
          <a:prstGeom prst="rect">
            <a:avLst/>
          </a:prstGeom>
          <a:noFill/>
          <a:ln>
            <a:noFill/>
          </a:ln>
          <a:effectLst>
            <a:outerShdw blurRad="50800" dist="50800" dir="30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2" y="4672865"/>
            <a:ext cx="2284740" cy="1708463"/>
          </a:xfrm>
          <a:prstGeom prst="rect">
            <a:avLst/>
          </a:prstGeom>
          <a:noFill/>
          <a:ln>
            <a:noFill/>
          </a:ln>
          <a:effectLst>
            <a:outerShdw blurRad="50800" dist="50800" dir="30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27"/>
          <p:cNvSpPr>
            <a:spLocks noChangeArrowheads="1"/>
          </p:cNvSpPr>
          <p:nvPr/>
        </p:nvSpPr>
        <p:spPr bwMode="auto">
          <a:xfrm rot="21328376">
            <a:off x="6157979" y="3833099"/>
            <a:ext cx="877887" cy="223838"/>
          </a:xfrm>
          <a:prstGeom prst="leftRightArrow">
            <a:avLst>
              <a:gd name="adj1" fmla="val 50000"/>
              <a:gd name="adj2" fmla="val 784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700" dirty="0" smtClean="0"/>
              <a:t>Time /CMD</a:t>
            </a:r>
            <a:endParaRPr lang="fr-FR" sz="700" dirty="0"/>
          </a:p>
        </p:txBody>
      </p:sp>
      <p:sp>
        <p:nvSpPr>
          <p:cNvPr id="44" name="AutoShape 27"/>
          <p:cNvSpPr>
            <a:spLocks noChangeArrowheads="1"/>
          </p:cNvSpPr>
          <p:nvPr/>
        </p:nvSpPr>
        <p:spPr bwMode="auto">
          <a:xfrm rot="2149437">
            <a:off x="5511846" y="4888876"/>
            <a:ext cx="877887" cy="223838"/>
          </a:xfrm>
          <a:prstGeom prst="leftRightArrow">
            <a:avLst>
              <a:gd name="adj1" fmla="val 50000"/>
              <a:gd name="adj2" fmla="val 784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700" dirty="0" smtClean="0"/>
              <a:t>Time /CMD</a:t>
            </a:r>
            <a:endParaRPr lang="fr-FR" sz="700" dirty="0"/>
          </a:p>
        </p:txBody>
      </p:sp>
      <p:sp>
        <p:nvSpPr>
          <p:cNvPr id="47" name="AutoShape 27"/>
          <p:cNvSpPr>
            <a:spLocks noChangeArrowheads="1"/>
          </p:cNvSpPr>
          <p:nvPr/>
        </p:nvSpPr>
        <p:spPr bwMode="auto">
          <a:xfrm rot="3855712">
            <a:off x="4805081" y="4965751"/>
            <a:ext cx="784513" cy="223838"/>
          </a:xfrm>
          <a:prstGeom prst="leftRightArrow">
            <a:avLst>
              <a:gd name="adj1" fmla="val 50000"/>
              <a:gd name="adj2" fmla="val 784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700" dirty="0" smtClean="0"/>
              <a:t>Time /CMD</a:t>
            </a:r>
            <a:endParaRPr lang="fr-FR" sz="700" dirty="0"/>
          </a:p>
        </p:txBody>
      </p:sp>
      <p:sp>
        <p:nvSpPr>
          <p:cNvPr id="3" name="Rectangle 2"/>
          <p:cNvSpPr/>
          <p:nvPr/>
        </p:nvSpPr>
        <p:spPr>
          <a:xfrm>
            <a:off x="1619672" y="6165304"/>
            <a:ext cx="35405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tx2"/>
                </a:solidFill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</a:rPr>
              <a:t>Download</a:t>
            </a:r>
            <a:r>
              <a:rPr lang="fr-FR" sz="1100" dirty="0" smtClean="0">
                <a:solidFill>
                  <a:schemeClr val="tx2"/>
                </a:solidFill>
              </a:rPr>
              <a:t> VTS :</a:t>
            </a:r>
          </a:p>
          <a:p>
            <a:r>
              <a:rPr lang="fr-FR" sz="1100" u="sng" dirty="0" smtClean="0">
                <a:solidFill>
                  <a:schemeClr val="tx2"/>
                </a:solidFill>
                <a:hlinkClick r:id="rId10"/>
              </a:rPr>
              <a:t>http</a:t>
            </a:r>
            <a:r>
              <a:rPr lang="fr-FR" sz="1100" u="sng" dirty="0">
                <a:solidFill>
                  <a:schemeClr val="tx2"/>
                </a:solidFill>
                <a:hlinkClick r:id="rId10"/>
              </a:rPr>
              <a:t>://logiciels.cnes.fr/VTS/fr/index.html</a:t>
            </a:r>
            <a:endParaRPr lang="fr-FR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8" grpId="0" animBg="1"/>
      <p:bldP spid="43" grpId="0" animBg="1"/>
      <p:bldP spid="44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9367A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60848"/>
            <a:ext cx="8610600" cy="376044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PASO and the Concurrent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Engineering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Facility</a:t>
            </a:r>
          </a:p>
          <a:p>
            <a:endParaRPr lang="en-US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Concurrent Engineering Process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engineering satellite model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Description of the mission</a:t>
            </a:r>
          </a:p>
          <a:p>
            <a:pPr marL="457200" lvl="1" indent="0">
              <a:buNone/>
            </a:pPr>
            <a:endParaRPr lang="en-US" sz="2000" b="1" dirty="0" smtClean="0"/>
          </a:p>
          <a:p>
            <a:r>
              <a:rPr lang="en-US" sz="2400" b="1" dirty="0" smtClean="0"/>
              <a:t>Partners and lessons learned</a:t>
            </a:r>
            <a:endParaRPr lang="en-US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5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524000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242" y="1232305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9367A"/>
                </a:solidFill>
              </a:rPr>
              <a:t>Partners</a:t>
            </a:r>
            <a:endParaRPr lang="en-US" sz="2400" b="1" dirty="0">
              <a:solidFill>
                <a:srgbClr val="09367A"/>
              </a:solidFill>
            </a:endParaRPr>
          </a:p>
        </p:txBody>
      </p:sp>
      <p:pic>
        <p:nvPicPr>
          <p:cNvPr id="4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6" b="26869"/>
          <a:stretch>
            <a:fillRect/>
          </a:stretch>
        </p:blipFill>
        <p:spPr bwMode="auto">
          <a:xfrm>
            <a:off x="4051300" y="1887794"/>
            <a:ext cx="1126377" cy="4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71"/>
          <p:cNvSpPr>
            <a:spLocks noChangeArrowheads="1"/>
          </p:cNvSpPr>
          <p:nvPr/>
        </p:nvSpPr>
        <p:spPr bwMode="auto">
          <a:xfrm rot="-1784693">
            <a:off x="5025383" y="2232356"/>
            <a:ext cx="238394" cy="14931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3" name="Picture 6" descr="ThalesAleniaSpace CMJN co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49246"/>
            <a:ext cx="1444599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sif_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1" b="4224"/>
          <a:stretch>
            <a:fillRect/>
          </a:stretch>
        </p:blipFill>
        <p:spPr bwMode="auto">
          <a:xfrm>
            <a:off x="735014" y="3573016"/>
            <a:ext cx="914966" cy="28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3" descr="Copie de carte logo n5_modif_cadre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9" y="3405037"/>
            <a:ext cx="2831658" cy="10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66634"/>
            <a:ext cx="484465" cy="3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506788" y="2446677"/>
            <a:ext cx="228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b="1" i="1" dirty="0" smtClean="0">
                <a:solidFill>
                  <a:schemeClr val="tx2"/>
                </a:solidFill>
              </a:rPr>
              <a:t>Coordination </a:t>
            </a:r>
            <a:r>
              <a:rPr lang="fr-FR" sz="1200" b="1" i="1" dirty="0">
                <a:solidFill>
                  <a:schemeClr val="tx2"/>
                </a:solidFill>
              </a:rPr>
              <a:t>of ECSS </a:t>
            </a:r>
            <a:r>
              <a:rPr lang="fr-FR" sz="1200" b="1" i="1" dirty="0" err="1">
                <a:solidFill>
                  <a:schemeClr val="tx2"/>
                </a:solidFill>
              </a:rPr>
              <a:t>development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pic>
        <p:nvPicPr>
          <p:cNvPr id="46" name="Picture 49" descr="Logo-UM2-sans-fo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56" y="4761450"/>
            <a:ext cx="755719" cy="4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4" descr="Logo_Paris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58" y="5274304"/>
            <a:ext cx="916818" cy="37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5" descr="logo-MinesParisTe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91" y="5740783"/>
            <a:ext cx="673206" cy="5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7" descr="logo_isa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04" y="5175633"/>
            <a:ext cx="635224" cy="5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8" descr="logoE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92" y="4833402"/>
            <a:ext cx="679755" cy="5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48" y="5895269"/>
            <a:ext cx="922058" cy="35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6465977" y="5351701"/>
            <a:ext cx="1176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200" b="1" i="1" dirty="0" err="1">
                <a:solidFill>
                  <a:schemeClr val="tx2"/>
                </a:solidFill>
              </a:rPr>
              <a:t>Students</a:t>
            </a:r>
            <a:r>
              <a:rPr lang="fr-FR" sz="1200" b="1" i="1" dirty="0">
                <a:solidFill>
                  <a:schemeClr val="tx2"/>
                </a:solidFill>
              </a:rPr>
              <a:t> </a:t>
            </a:r>
            <a:r>
              <a:rPr lang="fr-FR" sz="1200" b="1" i="1" dirty="0" err="1">
                <a:solidFill>
                  <a:schemeClr val="tx2"/>
                </a:solidFill>
              </a:rPr>
              <a:t>users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57" name="Oval 59"/>
          <p:cNvSpPr>
            <a:spLocks noChangeArrowheads="1"/>
          </p:cNvSpPr>
          <p:nvPr/>
        </p:nvSpPr>
        <p:spPr bwMode="auto">
          <a:xfrm>
            <a:off x="5004047" y="4543939"/>
            <a:ext cx="4054331" cy="1912986"/>
          </a:xfrm>
          <a:prstGeom prst="ellipse">
            <a:avLst/>
          </a:prstGeom>
          <a:solidFill>
            <a:srgbClr val="BED5E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409981" y="2265064"/>
            <a:ext cx="1351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b="1" i="1" dirty="0">
                <a:solidFill>
                  <a:schemeClr val="tx2"/>
                </a:solidFill>
              </a:rPr>
              <a:t>IDM-CIC </a:t>
            </a:r>
            <a:r>
              <a:rPr lang="fr-FR" sz="1200" b="1" i="1" dirty="0" err="1">
                <a:solidFill>
                  <a:schemeClr val="tx2"/>
                </a:solidFill>
              </a:rPr>
              <a:t>development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60" name="Text Box 62"/>
          <p:cNvSpPr txBox="1">
            <a:spLocks noChangeArrowheads="1"/>
          </p:cNvSpPr>
          <p:nvPr/>
        </p:nvSpPr>
        <p:spPr bwMode="auto">
          <a:xfrm>
            <a:off x="627957" y="3825701"/>
            <a:ext cx="1351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b="1" i="1" dirty="0">
                <a:solidFill>
                  <a:schemeClr val="tx2"/>
                </a:solidFill>
              </a:rPr>
              <a:t>VTS-CIC </a:t>
            </a:r>
            <a:r>
              <a:rPr lang="fr-FR" sz="1200" b="1" i="1" dirty="0" err="1">
                <a:solidFill>
                  <a:schemeClr val="tx2"/>
                </a:solidFill>
              </a:rPr>
              <a:t>development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342900" y="2854677"/>
            <a:ext cx="1934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fr-FR" sz="1200" b="1" i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200" b="1" i="1" dirty="0">
                <a:solidFill>
                  <a:schemeClr val="tx2"/>
                </a:solidFill>
              </a:rPr>
              <a:t> Advanced multi-</a:t>
            </a:r>
            <a:r>
              <a:rPr lang="fr-FR" sz="1200" b="1" i="1" dirty="0" err="1">
                <a:solidFill>
                  <a:schemeClr val="tx2"/>
                </a:solidFill>
              </a:rPr>
              <a:t>touch</a:t>
            </a:r>
            <a:r>
              <a:rPr lang="fr-FR" sz="1200" b="1" i="1" dirty="0">
                <a:solidFill>
                  <a:schemeClr val="tx2"/>
                </a:solidFill>
              </a:rPr>
              <a:t> solution</a:t>
            </a:r>
          </a:p>
        </p:txBody>
      </p:sp>
      <p:sp>
        <p:nvSpPr>
          <p:cNvPr id="62" name="Text Box 64"/>
          <p:cNvSpPr txBox="1">
            <a:spLocks noChangeArrowheads="1"/>
          </p:cNvSpPr>
          <p:nvPr/>
        </p:nvSpPr>
        <p:spPr bwMode="auto">
          <a:xfrm>
            <a:off x="6804248" y="2717899"/>
            <a:ext cx="1876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b="1" i="1" dirty="0" err="1">
                <a:solidFill>
                  <a:schemeClr val="tx2"/>
                </a:solidFill>
              </a:rPr>
              <a:t>Industrial</a:t>
            </a:r>
            <a:r>
              <a:rPr lang="fr-FR" sz="1200" b="1" i="1" dirty="0">
                <a:solidFill>
                  <a:schemeClr val="tx2"/>
                </a:solidFill>
              </a:rPr>
              <a:t> </a:t>
            </a:r>
            <a:r>
              <a:rPr lang="fr-FR" sz="1200" b="1" i="1" dirty="0" err="1">
                <a:solidFill>
                  <a:schemeClr val="tx2"/>
                </a:solidFill>
              </a:rPr>
              <a:t>partners</a:t>
            </a:r>
            <a:r>
              <a:rPr lang="fr-FR" sz="1200" b="1" i="1" dirty="0">
                <a:solidFill>
                  <a:schemeClr val="tx2"/>
                </a:solidFill>
              </a:rPr>
              <a:t> and </a:t>
            </a:r>
            <a:r>
              <a:rPr lang="fr-FR" sz="1200" b="1" i="1" dirty="0" err="1">
                <a:solidFill>
                  <a:schemeClr val="tx2"/>
                </a:solidFill>
              </a:rPr>
              <a:t>users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63" name="Line 66"/>
          <p:cNvSpPr>
            <a:spLocks noChangeShapeType="1"/>
          </p:cNvSpPr>
          <p:nvPr/>
        </p:nvSpPr>
        <p:spPr bwMode="auto">
          <a:xfrm>
            <a:off x="2670988" y="3455139"/>
            <a:ext cx="494490" cy="117877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pic>
        <p:nvPicPr>
          <p:cNvPr id="65" name="Picture 6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805020"/>
            <a:ext cx="1177587" cy="29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Line 72"/>
          <p:cNvSpPr>
            <a:spLocks noChangeShapeType="1"/>
          </p:cNvSpPr>
          <p:nvPr/>
        </p:nvSpPr>
        <p:spPr bwMode="auto">
          <a:xfrm flipV="1">
            <a:off x="4252138" y="3219468"/>
            <a:ext cx="42486" cy="20079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7" name="Line 73"/>
          <p:cNvSpPr>
            <a:spLocks noChangeShapeType="1"/>
          </p:cNvSpPr>
          <p:nvPr/>
        </p:nvSpPr>
        <p:spPr bwMode="auto">
          <a:xfrm flipH="1">
            <a:off x="3779913" y="4509120"/>
            <a:ext cx="72008" cy="237871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8" name="Line 74"/>
          <p:cNvSpPr>
            <a:spLocks noChangeShapeType="1"/>
          </p:cNvSpPr>
          <p:nvPr/>
        </p:nvSpPr>
        <p:spPr bwMode="auto">
          <a:xfrm>
            <a:off x="5393448" y="4287365"/>
            <a:ext cx="564394" cy="285523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79512" y="4581128"/>
            <a:ext cx="1964164" cy="1600785"/>
            <a:chOff x="7432372" y="3789040"/>
            <a:chExt cx="1964164" cy="1600785"/>
          </a:xfrm>
        </p:grpSpPr>
        <p:pic>
          <p:nvPicPr>
            <p:cNvPr id="45" name="Picture 5" descr="CSTBQ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209" y="3990874"/>
              <a:ext cx="1020288" cy="39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7789211" y="4473216"/>
              <a:ext cx="139628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>
                <a:buFont typeface="Wingdings" pitchFamily="2" charset="2"/>
                <a:buChar char="Ø"/>
              </a:pPr>
              <a:r>
                <a:rPr lang="fr-FR" sz="1200" b="1" i="1" dirty="0" smtClean="0">
                  <a:solidFill>
                    <a:schemeClr val="tx2"/>
                  </a:solidFill>
                </a:rPr>
                <a:t>STEP </a:t>
              </a:r>
              <a:r>
                <a:rPr lang="fr-FR" sz="1200" b="1" i="1" dirty="0" err="1">
                  <a:solidFill>
                    <a:schemeClr val="tx2"/>
                  </a:solidFill>
                </a:rPr>
                <a:t>development</a:t>
              </a:r>
              <a:r>
                <a:rPr lang="fr-FR" sz="1200" b="1" i="1" dirty="0">
                  <a:solidFill>
                    <a:schemeClr val="tx2"/>
                  </a:solidFill>
                </a:rPr>
                <a:t> interface</a:t>
              </a:r>
            </a:p>
          </p:txBody>
        </p:sp>
        <p:sp>
          <p:nvSpPr>
            <p:cNvPr id="69" name="Oval 75"/>
            <p:cNvSpPr>
              <a:spLocks noChangeArrowheads="1"/>
            </p:cNvSpPr>
            <p:nvPr/>
          </p:nvSpPr>
          <p:spPr bwMode="auto">
            <a:xfrm>
              <a:off x="7432372" y="3789040"/>
              <a:ext cx="1964164" cy="1600785"/>
            </a:xfrm>
            <a:prstGeom prst="ellipse">
              <a:avLst/>
            </a:prstGeom>
            <a:solidFill>
              <a:srgbClr val="BED5E0">
                <a:alpha val="4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0" name="Picture 7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08575"/>
            <a:ext cx="1774929" cy="34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Line 78"/>
          <p:cNvSpPr>
            <a:spLocks noChangeShapeType="1"/>
          </p:cNvSpPr>
          <p:nvPr/>
        </p:nvSpPr>
        <p:spPr bwMode="auto">
          <a:xfrm flipV="1">
            <a:off x="5410231" y="3398382"/>
            <a:ext cx="762728" cy="246642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" name="Line 86"/>
          <p:cNvSpPr>
            <a:spLocks noChangeShapeType="1"/>
          </p:cNvSpPr>
          <p:nvPr/>
        </p:nvSpPr>
        <p:spPr bwMode="auto">
          <a:xfrm flipV="1">
            <a:off x="2169593" y="4259588"/>
            <a:ext cx="885127" cy="467188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1" name="Oval 85"/>
          <p:cNvSpPr>
            <a:spLocks noChangeArrowheads="1"/>
          </p:cNvSpPr>
          <p:nvPr/>
        </p:nvSpPr>
        <p:spPr bwMode="auto">
          <a:xfrm>
            <a:off x="35496" y="1810038"/>
            <a:ext cx="2373674" cy="2683144"/>
          </a:xfrm>
          <a:prstGeom prst="ellipse">
            <a:avLst/>
          </a:prstGeom>
          <a:solidFill>
            <a:srgbClr val="BED5E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Oval 60"/>
          <p:cNvSpPr>
            <a:spLocks noChangeArrowheads="1"/>
          </p:cNvSpPr>
          <p:nvPr/>
        </p:nvSpPr>
        <p:spPr bwMode="auto">
          <a:xfrm>
            <a:off x="6427415" y="1932260"/>
            <a:ext cx="2486399" cy="2432844"/>
          </a:xfrm>
          <a:prstGeom prst="ellipse">
            <a:avLst/>
          </a:prstGeom>
          <a:solidFill>
            <a:srgbClr val="BED5E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pic>
        <p:nvPicPr>
          <p:cNvPr id="72" name="Picture 79" descr="Logo-Celestlab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04" y="4902346"/>
            <a:ext cx="526515" cy="5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0" descr="synopsys_colo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31" y="5298976"/>
            <a:ext cx="821208" cy="17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3" descr="Akk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30" y="5982549"/>
            <a:ext cx="620817" cy="37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04" y="6214428"/>
            <a:ext cx="702020" cy="3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2331979" y="5481659"/>
            <a:ext cx="2590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b="1" i="1" dirty="0" err="1">
                <a:solidFill>
                  <a:schemeClr val="tx2"/>
                </a:solidFill>
              </a:rPr>
              <a:t>Development</a:t>
            </a:r>
            <a:r>
              <a:rPr lang="fr-FR" sz="1200" b="1" i="1" dirty="0">
                <a:solidFill>
                  <a:schemeClr val="tx2"/>
                </a:solidFill>
              </a:rPr>
              <a:t> of interface </a:t>
            </a:r>
            <a:r>
              <a:rPr lang="fr-FR" sz="1200" b="1" i="1" dirty="0" err="1">
                <a:solidFill>
                  <a:schemeClr val="tx2"/>
                </a:solidFill>
              </a:rPr>
              <a:t>with</a:t>
            </a:r>
            <a:r>
              <a:rPr lang="fr-FR" sz="1200" b="1" i="1" dirty="0">
                <a:solidFill>
                  <a:schemeClr val="tx2"/>
                </a:solidFill>
              </a:rPr>
              <a:t> </a:t>
            </a:r>
            <a:r>
              <a:rPr lang="fr-FR" sz="1200" b="1" i="1" dirty="0" err="1">
                <a:solidFill>
                  <a:schemeClr val="tx2"/>
                </a:solidFill>
              </a:rPr>
              <a:t>analysis</a:t>
            </a:r>
            <a:r>
              <a:rPr lang="fr-FR" sz="1200" b="1" i="1" dirty="0">
                <a:solidFill>
                  <a:schemeClr val="tx2"/>
                </a:solidFill>
              </a:rPr>
              <a:t> </a:t>
            </a:r>
            <a:r>
              <a:rPr lang="fr-FR" sz="1200" b="1" i="1" dirty="0" err="1">
                <a:solidFill>
                  <a:schemeClr val="tx2"/>
                </a:solidFill>
              </a:rPr>
              <a:t>tools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76" name="Oval 85"/>
          <p:cNvSpPr>
            <a:spLocks noChangeArrowheads="1"/>
          </p:cNvSpPr>
          <p:nvPr/>
        </p:nvSpPr>
        <p:spPr bwMode="auto">
          <a:xfrm>
            <a:off x="2195736" y="4814399"/>
            <a:ext cx="2694608" cy="1854961"/>
          </a:xfrm>
          <a:prstGeom prst="ellipse">
            <a:avLst/>
          </a:prstGeom>
          <a:solidFill>
            <a:srgbClr val="BED5E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Oval 57"/>
          <p:cNvSpPr>
            <a:spLocks noChangeArrowheads="1"/>
          </p:cNvSpPr>
          <p:nvPr/>
        </p:nvSpPr>
        <p:spPr bwMode="auto">
          <a:xfrm>
            <a:off x="3177225" y="1819355"/>
            <a:ext cx="2874720" cy="1358488"/>
          </a:xfrm>
          <a:prstGeom prst="ellipse">
            <a:avLst/>
          </a:prstGeom>
          <a:solidFill>
            <a:srgbClr val="BED5E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80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6" grpId="0"/>
      <p:bldP spid="54" grpId="0"/>
      <p:bldP spid="57" grpId="0" animBg="1"/>
      <p:bldP spid="59" grpId="0"/>
      <p:bldP spid="60" grpId="0"/>
      <p:bldP spid="61" grpId="0"/>
      <p:bldP spid="62" grpId="0"/>
      <p:bldP spid="63" grpId="0" animBg="1"/>
      <p:bldP spid="66" grpId="0" animBg="1"/>
      <p:bldP spid="67" grpId="0" animBg="1"/>
      <p:bldP spid="68" grpId="0" animBg="1"/>
      <p:bldP spid="71" grpId="0" animBg="1"/>
      <p:bldP spid="77" grpId="0" animBg="1"/>
      <p:bldP spid="81" grpId="0" animBg="1"/>
      <p:bldP spid="58" grpId="0" animBg="1"/>
      <p:bldP spid="78" grpId="0"/>
      <p:bldP spid="76" grpId="0" animBg="1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9367A"/>
                </a:solidFill>
              </a:rPr>
              <a:t>Lessons learned</a:t>
            </a:r>
            <a:endParaRPr lang="en-US" sz="2400" b="1" dirty="0">
              <a:solidFill>
                <a:srgbClr val="09367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2060848"/>
            <a:ext cx="7344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9367A"/>
                </a:solidFill>
              </a:rPr>
              <a:t>The approach is based on the establishment of </a:t>
            </a:r>
            <a:r>
              <a:rPr lang="en-US" dirty="0" smtClean="0">
                <a:solidFill>
                  <a:srgbClr val="09367A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9367A"/>
                </a:solidFill>
              </a:rPr>
              <a:t>a </a:t>
            </a:r>
            <a:r>
              <a:rPr lang="en-US" dirty="0" smtClean="0">
                <a:solidFill>
                  <a:srgbClr val="09367A"/>
                </a:solidFill>
              </a:rPr>
              <a:t>shared data set,</a:t>
            </a:r>
            <a:endParaRPr lang="en-US" dirty="0" smtClean="0">
              <a:solidFill>
                <a:srgbClr val="09367A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9367A"/>
                </a:solidFill>
              </a:rPr>
              <a:t>and </a:t>
            </a:r>
            <a:r>
              <a:rPr lang="en-US" dirty="0" smtClean="0">
                <a:solidFill>
                  <a:srgbClr val="09367A"/>
                </a:solidFill>
              </a:rPr>
              <a:t>implementation </a:t>
            </a:r>
            <a:r>
              <a:rPr lang="en-US" dirty="0">
                <a:solidFill>
                  <a:srgbClr val="09367A"/>
                </a:solidFill>
              </a:rPr>
              <a:t>of </a:t>
            </a:r>
            <a:r>
              <a:rPr lang="en-US" dirty="0" smtClean="0">
                <a:solidFill>
                  <a:srgbClr val="09367A"/>
                </a:solidFill>
              </a:rPr>
              <a:t>consultation tools, </a:t>
            </a:r>
            <a:r>
              <a:rPr lang="en-US" dirty="0">
                <a:solidFill>
                  <a:srgbClr val="09367A"/>
                </a:solidFill>
              </a:rPr>
              <a:t>easy to use, which are important to </a:t>
            </a:r>
            <a:r>
              <a:rPr lang="en-US" dirty="0" smtClean="0">
                <a:solidFill>
                  <a:srgbClr val="09367A"/>
                </a:solidFill>
              </a:rPr>
              <a:t>communicate.</a:t>
            </a:r>
            <a:endParaRPr lang="en-US" dirty="0">
              <a:solidFill>
                <a:srgbClr val="09367A"/>
              </a:solidFill>
            </a:endParaRPr>
          </a:p>
          <a:p>
            <a:endParaRPr lang="en-US" dirty="0">
              <a:solidFill>
                <a:srgbClr val="09367A"/>
              </a:solidFill>
            </a:endParaRPr>
          </a:p>
          <a:p>
            <a:r>
              <a:rPr lang="en-US" dirty="0">
                <a:solidFill>
                  <a:srgbClr val="09367A"/>
                </a:solidFill>
              </a:rPr>
              <a:t>To be effective, the working sessions must be prepared 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9367A"/>
                </a:solidFill>
              </a:rPr>
              <a:t>the working </a:t>
            </a:r>
            <a:r>
              <a:rPr lang="en-US" dirty="0" smtClean="0">
                <a:solidFill>
                  <a:srgbClr val="09367A"/>
                </a:solidFill>
              </a:rPr>
              <a:t>hypotheses,</a:t>
            </a:r>
            <a:endParaRPr lang="en-US" dirty="0">
              <a:solidFill>
                <a:srgbClr val="09367A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9367A"/>
                </a:solidFill>
              </a:rPr>
              <a:t>and data which experts have to </a:t>
            </a:r>
            <a:r>
              <a:rPr lang="en-US" dirty="0" smtClean="0">
                <a:solidFill>
                  <a:srgbClr val="09367A"/>
                </a:solidFill>
              </a:rPr>
              <a:t>produce,</a:t>
            </a:r>
            <a:endParaRPr lang="en-US" dirty="0">
              <a:solidFill>
                <a:srgbClr val="09367A"/>
              </a:solidFill>
            </a:endParaRPr>
          </a:p>
          <a:p>
            <a:r>
              <a:rPr lang="en-US" dirty="0">
                <a:solidFill>
                  <a:srgbClr val="09367A"/>
                </a:solidFill>
              </a:rPr>
              <a:t> should be clearly </a:t>
            </a:r>
            <a:r>
              <a:rPr lang="en-US" dirty="0" smtClean="0">
                <a:solidFill>
                  <a:srgbClr val="09367A"/>
                </a:solidFill>
              </a:rPr>
              <a:t>defined.</a:t>
            </a:r>
            <a:endParaRPr lang="en-US" dirty="0">
              <a:solidFill>
                <a:srgbClr val="09367A"/>
              </a:solidFill>
            </a:endParaRPr>
          </a:p>
          <a:p>
            <a:endParaRPr lang="en-US" dirty="0">
              <a:solidFill>
                <a:srgbClr val="09367A"/>
              </a:solidFill>
            </a:endParaRPr>
          </a:p>
          <a:p>
            <a:r>
              <a:rPr lang="en-US" dirty="0">
                <a:solidFill>
                  <a:srgbClr val="09367A"/>
                </a:solidFill>
              </a:rPr>
              <a:t>The collaboration is based on the implementation of </a:t>
            </a:r>
            <a:r>
              <a:rPr lang="en-US" dirty="0" smtClean="0">
                <a:solidFill>
                  <a:srgbClr val="09367A"/>
                </a:solidFill>
              </a:rPr>
              <a:t>standard </a:t>
            </a:r>
            <a:r>
              <a:rPr lang="en-US" dirty="0">
                <a:solidFill>
                  <a:srgbClr val="09367A"/>
                </a:solidFill>
              </a:rPr>
              <a:t>data and </a:t>
            </a:r>
            <a:r>
              <a:rPr lang="fr-FR" dirty="0" err="1">
                <a:solidFill>
                  <a:srgbClr val="09367A"/>
                </a:solidFill>
              </a:rPr>
              <a:t>each</a:t>
            </a:r>
            <a:r>
              <a:rPr lang="fr-FR" dirty="0">
                <a:solidFill>
                  <a:srgbClr val="09367A"/>
                </a:solidFill>
              </a:rPr>
              <a:t> </a:t>
            </a:r>
            <a:r>
              <a:rPr lang="fr-FR" dirty="0" err="1" smtClean="0">
                <a:solidFill>
                  <a:srgbClr val="09367A"/>
                </a:solidFill>
              </a:rPr>
              <a:t>technical</a:t>
            </a:r>
            <a:r>
              <a:rPr lang="fr-FR" dirty="0" smtClean="0">
                <a:solidFill>
                  <a:srgbClr val="09367A"/>
                </a:solidFill>
              </a:rPr>
              <a:t> expert </a:t>
            </a:r>
            <a:r>
              <a:rPr lang="fr-FR" dirty="0">
                <a:solidFill>
                  <a:srgbClr val="09367A"/>
                </a:solidFill>
              </a:rPr>
              <a:t>must know exchange to </a:t>
            </a:r>
            <a:r>
              <a:rPr lang="fr-FR" dirty="0" smtClean="0">
                <a:solidFill>
                  <a:srgbClr val="09367A"/>
                </a:solidFill>
              </a:rPr>
              <a:t>contrebute </a:t>
            </a:r>
            <a:r>
              <a:rPr lang="fr-FR" dirty="0">
                <a:solidFill>
                  <a:srgbClr val="09367A"/>
                </a:solidFill>
              </a:rPr>
              <a:t>to the establishment of the </a:t>
            </a:r>
            <a:r>
              <a:rPr lang="fr-FR" dirty="0" err="1" smtClean="0">
                <a:solidFill>
                  <a:srgbClr val="09367A"/>
                </a:solidFill>
              </a:rPr>
              <a:t>reference</a:t>
            </a:r>
            <a:r>
              <a:rPr lang="fr-FR" dirty="0" smtClean="0">
                <a:solidFill>
                  <a:srgbClr val="09367A"/>
                </a:solidFill>
              </a:rPr>
              <a:t> base.</a:t>
            </a:r>
            <a:endParaRPr lang="fr-FR" dirty="0">
              <a:solidFill>
                <a:srgbClr val="09367A"/>
              </a:solidFill>
            </a:endParaRPr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0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9367A"/>
                </a:solidFill>
              </a:rPr>
              <a:t>Conclusion</a:t>
            </a:r>
            <a:endParaRPr lang="en-US" sz="2000" b="1" dirty="0">
              <a:solidFill>
                <a:srgbClr val="09367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2255961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9367A"/>
                </a:solidFill>
              </a:rPr>
              <a:t>CIC </a:t>
            </a:r>
            <a:r>
              <a:rPr lang="fr-FR" dirty="0" err="1">
                <a:solidFill>
                  <a:srgbClr val="09367A"/>
                </a:solidFill>
              </a:rPr>
              <a:t>approach</a:t>
            </a:r>
            <a:r>
              <a:rPr lang="fr-FR" dirty="0">
                <a:solidFill>
                  <a:srgbClr val="09367A"/>
                </a:solidFill>
              </a:rPr>
              <a:t> </a:t>
            </a:r>
            <a:r>
              <a:rPr lang="fr-FR" dirty="0" err="1">
                <a:solidFill>
                  <a:srgbClr val="09367A"/>
                </a:solidFill>
              </a:rPr>
              <a:t>is</a:t>
            </a:r>
            <a:r>
              <a:rPr lang="fr-FR" dirty="0">
                <a:solidFill>
                  <a:srgbClr val="09367A"/>
                </a:solidFill>
              </a:rPr>
              <a:t> an </a:t>
            </a:r>
            <a:r>
              <a:rPr lang="fr-FR" dirty="0" err="1">
                <a:solidFill>
                  <a:srgbClr val="09367A"/>
                </a:solidFill>
              </a:rPr>
              <a:t>approach</a:t>
            </a:r>
            <a:r>
              <a:rPr lang="fr-FR" dirty="0">
                <a:solidFill>
                  <a:srgbClr val="09367A"/>
                </a:solidFill>
              </a:rPr>
              <a:t> of </a:t>
            </a:r>
            <a:r>
              <a:rPr lang="fr-FR" b="1" dirty="0">
                <a:solidFill>
                  <a:srgbClr val="09367A"/>
                </a:solidFill>
              </a:rPr>
              <a:t>management </a:t>
            </a:r>
            <a:r>
              <a:rPr lang="fr-FR" b="1" dirty="0" smtClean="0">
                <a:solidFill>
                  <a:srgbClr val="09367A"/>
                </a:solidFill>
              </a:rPr>
              <a:t>of </a:t>
            </a:r>
            <a:r>
              <a:rPr lang="fr-FR" b="1" dirty="0" err="1" smtClean="0">
                <a:solidFill>
                  <a:srgbClr val="09367A"/>
                </a:solidFill>
              </a:rPr>
              <a:t>project</a:t>
            </a:r>
            <a:r>
              <a:rPr lang="fr-FR" b="1" dirty="0" smtClean="0">
                <a:solidFill>
                  <a:srgbClr val="09367A"/>
                </a:solidFill>
              </a:rPr>
              <a:t> </a:t>
            </a:r>
            <a:r>
              <a:rPr lang="fr-FR" dirty="0" smtClean="0">
                <a:solidFill>
                  <a:srgbClr val="09367A"/>
                </a:solidFill>
              </a:rPr>
              <a:t>:</a:t>
            </a:r>
          </a:p>
          <a:p>
            <a:endParaRPr lang="fr-FR" dirty="0">
              <a:solidFill>
                <a:srgbClr val="09367A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9367A"/>
                </a:solidFill>
              </a:rPr>
              <a:t>The technical </a:t>
            </a:r>
            <a:r>
              <a:rPr lang="en-US" b="1" dirty="0">
                <a:solidFill>
                  <a:srgbClr val="09367A"/>
                </a:solidFill>
              </a:rPr>
              <a:t>compromises are understood and accepted by </a:t>
            </a:r>
            <a:r>
              <a:rPr lang="en-US" b="1" dirty="0" smtClean="0">
                <a:solidFill>
                  <a:srgbClr val="09367A"/>
                </a:solidFill>
              </a:rPr>
              <a:t>all,</a:t>
            </a:r>
            <a:endParaRPr lang="en-US" b="1" dirty="0" smtClean="0">
              <a:solidFill>
                <a:srgbClr val="09367A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9367A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9367A"/>
                </a:solidFill>
              </a:rPr>
              <a:t>Contributions of experts are valued </a:t>
            </a:r>
            <a:r>
              <a:rPr lang="en-US" dirty="0">
                <a:solidFill>
                  <a:srgbClr val="09367A"/>
                </a:solidFill>
              </a:rPr>
              <a:t>because directly visible at the system </a:t>
            </a:r>
            <a:r>
              <a:rPr lang="en-US" dirty="0" smtClean="0">
                <a:solidFill>
                  <a:srgbClr val="09367A"/>
                </a:solidFill>
              </a:rPr>
              <a:t>level,</a:t>
            </a:r>
            <a:endParaRPr lang="en-US" dirty="0" smtClean="0">
              <a:solidFill>
                <a:srgbClr val="09367A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9367A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9367A"/>
                </a:solidFill>
              </a:rPr>
              <a:t>The planning of the working sessions </a:t>
            </a:r>
            <a:r>
              <a:rPr lang="en-US" b="1" dirty="0">
                <a:solidFill>
                  <a:srgbClr val="09367A"/>
                </a:solidFill>
              </a:rPr>
              <a:t>imposes</a:t>
            </a:r>
            <a:r>
              <a:rPr lang="en-US" dirty="0">
                <a:solidFill>
                  <a:srgbClr val="09367A"/>
                </a:solidFill>
              </a:rPr>
              <a:t> </a:t>
            </a:r>
            <a:r>
              <a:rPr lang="en-US" b="1" dirty="0">
                <a:solidFill>
                  <a:srgbClr val="09367A"/>
                </a:solidFill>
              </a:rPr>
              <a:t>the </a:t>
            </a:r>
            <a:r>
              <a:rPr lang="en-US" b="1" dirty="0" smtClean="0">
                <a:solidFill>
                  <a:srgbClr val="09367A"/>
                </a:solidFill>
              </a:rPr>
              <a:t>pace of the </a:t>
            </a:r>
            <a:r>
              <a:rPr lang="en-US" b="1" dirty="0" smtClean="0">
                <a:solidFill>
                  <a:srgbClr val="09367A"/>
                </a:solidFill>
              </a:rPr>
              <a:t>study.</a:t>
            </a:r>
            <a:endParaRPr lang="en-US" b="1" dirty="0" smtClean="0">
              <a:solidFill>
                <a:srgbClr val="09367A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9367A"/>
              </a:solidFill>
            </a:endParaRPr>
          </a:p>
          <a:p>
            <a:r>
              <a:rPr lang="en-US" dirty="0">
                <a:solidFill>
                  <a:srgbClr val="09367A"/>
                </a:solidFill>
              </a:rPr>
              <a:t>This approach implemented internally is also an effective way that enables </a:t>
            </a:r>
            <a:r>
              <a:rPr lang="en-US" b="1" dirty="0">
                <a:solidFill>
                  <a:srgbClr val="09367A"/>
                </a:solidFill>
              </a:rPr>
              <a:t>collaboration with our </a:t>
            </a:r>
            <a:r>
              <a:rPr lang="en-US" b="1" dirty="0" smtClean="0">
                <a:solidFill>
                  <a:srgbClr val="09367A"/>
                </a:solidFill>
              </a:rPr>
              <a:t>partners.</a:t>
            </a:r>
            <a:endParaRPr lang="en-US" b="1" dirty="0">
              <a:solidFill>
                <a:srgbClr val="09367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0" y="6093296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0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362200"/>
            <a:ext cx="8763000" cy="99479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Thank </a:t>
            </a:r>
            <a:r>
              <a:rPr lang="en-US" sz="2800" b="1" dirty="0">
                <a:latin typeface="+mn-lt"/>
              </a:rPr>
              <a:t>Y</a:t>
            </a:r>
            <a:r>
              <a:rPr lang="en-US" sz="2800" b="1" dirty="0" smtClean="0">
                <a:latin typeface="+mn-lt"/>
              </a:rPr>
              <a:t>ou </a:t>
            </a:r>
            <a:r>
              <a:rPr lang="en-US" sz="2800" b="1" dirty="0" smtClean="0">
                <a:latin typeface="+mn-lt"/>
              </a:rPr>
              <a:t>for your attention</a:t>
            </a:r>
            <a:endParaRPr lang="en-US" sz="2800" b="1" dirty="0">
              <a:latin typeface="+mn-lt"/>
            </a:endParaRPr>
          </a:p>
        </p:txBody>
      </p:sp>
      <p:pic>
        <p:nvPicPr>
          <p:cNvPr id="6" name="Picture 6" descr="1ereC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4752528" cy="21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60848"/>
            <a:ext cx="8610600" cy="376044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PASO and the Concurrent </a:t>
            </a:r>
            <a:r>
              <a:rPr lang="en-US" sz="2400" b="1" dirty="0"/>
              <a:t>Engineering </a:t>
            </a:r>
            <a:r>
              <a:rPr lang="en-US" sz="2400" b="1" dirty="0" smtClean="0"/>
              <a:t>Facility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Concurrent Engineering Process</a:t>
            </a:r>
          </a:p>
          <a:p>
            <a:pPr lvl="1"/>
            <a:r>
              <a:rPr lang="en-US" sz="2000" b="1" dirty="0" smtClean="0"/>
              <a:t>The engineering satellite model</a:t>
            </a:r>
          </a:p>
          <a:p>
            <a:pPr lvl="1"/>
            <a:r>
              <a:rPr lang="en-US" sz="2000" b="1" dirty="0" smtClean="0"/>
              <a:t>Description of the mission</a:t>
            </a:r>
          </a:p>
          <a:p>
            <a:pPr lvl="1"/>
            <a:endParaRPr lang="en-US" sz="2000" b="1" dirty="0" smtClean="0"/>
          </a:p>
          <a:p>
            <a:r>
              <a:rPr lang="en-US" sz="2400" b="1" dirty="0" smtClean="0"/>
              <a:t>Partners and lessons learned</a:t>
            </a:r>
            <a:endParaRPr lang="en-US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524000" cy="60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524000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PASO (Plateau </a:t>
            </a:r>
            <a:r>
              <a:rPr lang="en-US" sz="2000" b="1" dirty="0" err="1" smtClean="0">
                <a:solidFill>
                  <a:schemeClr val="tx2"/>
                </a:solidFill>
              </a:rPr>
              <a:t>d’Architecture</a:t>
            </a:r>
            <a:r>
              <a:rPr lang="en-US" sz="2000" b="1" dirty="0" smtClean="0">
                <a:solidFill>
                  <a:schemeClr val="tx2"/>
                </a:solidFill>
              </a:rPr>
              <a:t> des </a:t>
            </a:r>
            <a:r>
              <a:rPr lang="en-US" sz="2000" b="1" dirty="0" err="1" smtClean="0">
                <a:solidFill>
                  <a:schemeClr val="tx2"/>
                </a:solidFill>
              </a:rPr>
              <a:t>Systèmes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Orbitaux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04" y="1844824"/>
            <a:ext cx="8178552" cy="424847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9367A"/>
                </a:solidFill>
              </a:rPr>
              <a:t>Goal : </a:t>
            </a:r>
            <a:r>
              <a:rPr lang="en-US" sz="1800" dirty="0" smtClean="0">
                <a:solidFill>
                  <a:srgbClr val="09367A"/>
                </a:solidFill>
              </a:rPr>
              <a:t>To</a:t>
            </a:r>
            <a:r>
              <a:rPr lang="en-US" sz="1800" dirty="0" smtClean="0"/>
              <a:t> </a:t>
            </a:r>
            <a:r>
              <a:rPr lang="en-GB" sz="1800" dirty="0">
                <a:solidFill>
                  <a:srgbClr val="09367A"/>
                </a:solidFill>
              </a:rPr>
              <a:t>assess feasibility of space mission </a:t>
            </a:r>
            <a:r>
              <a:rPr lang="en-GB" sz="1800" dirty="0" smtClean="0">
                <a:solidFill>
                  <a:srgbClr val="09367A"/>
                </a:solidFill>
              </a:rPr>
              <a:t>candidates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>
                <a:solidFill>
                  <a:srgbClr val="09367A"/>
                </a:solidFill>
              </a:rPr>
              <a:t>To support programme directory for programme decision </a:t>
            </a:r>
            <a:r>
              <a:rPr lang="en-GB" sz="1400" dirty="0">
                <a:solidFill>
                  <a:srgbClr val="09367A"/>
                </a:solidFill>
                <a:cs typeface="Arial" pitchFamily="34" charset="0"/>
              </a:rPr>
              <a:t>with technical and cost expertise,</a:t>
            </a:r>
            <a:endParaRPr lang="en-GB" sz="1400" dirty="0" smtClean="0">
              <a:solidFill>
                <a:srgbClr val="09367A"/>
              </a:solidFill>
            </a:endParaRPr>
          </a:p>
          <a:p>
            <a:pPr lvl="1"/>
            <a:r>
              <a:rPr lang="en-GB" sz="1400" dirty="0" smtClean="0">
                <a:solidFill>
                  <a:srgbClr val="09367A"/>
                </a:solidFill>
              </a:rPr>
              <a:t>To support science team in their proposal to Calls,</a:t>
            </a:r>
          </a:p>
          <a:p>
            <a:pPr lvl="1"/>
            <a:r>
              <a:rPr lang="en-GB" sz="1400" dirty="0">
                <a:solidFill>
                  <a:srgbClr val="09367A"/>
                </a:solidFill>
                <a:cs typeface="Arial" pitchFamily="34" charset="0"/>
              </a:rPr>
              <a:t>To identify technology activity </a:t>
            </a:r>
            <a:r>
              <a:rPr lang="en-GB" sz="1400" dirty="0" smtClean="0">
                <a:solidFill>
                  <a:srgbClr val="09367A"/>
                </a:solidFill>
                <a:cs typeface="Arial" pitchFamily="34" charset="0"/>
              </a:rPr>
              <a:t>or possible </a:t>
            </a:r>
            <a:r>
              <a:rPr lang="en-GB" sz="1400" dirty="0">
                <a:solidFill>
                  <a:srgbClr val="09367A"/>
                </a:solidFill>
                <a:cs typeface="Arial" pitchFamily="34" charset="0"/>
              </a:rPr>
              <a:t>usage of </a:t>
            </a:r>
            <a:r>
              <a:rPr lang="en-GB" sz="1400" dirty="0" smtClean="0">
                <a:solidFill>
                  <a:srgbClr val="09367A"/>
                </a:solidFill>
                <a:cs typeface="Arial" pitchFamily="34" charset="0"/>
              </a:rPr>
              <a:t>new </a:t>
            </a:r>
            <a:r>
              <a:rPr lang="en-GB" sz="1400" dirty="0" smtClean="0">
                <a:solidFill>
                  <a:srgbClr val="09367A"/>
                </a:solidFill>
                <a:cs typeface="Arial" pitchFamily="34" charset="0"/>
              </a:rPr>
              <a:t>concepts.</a:t>
            </a:r>
            <a:endParaRPr lang="en-GB" sz="1400" dirty="0" smtClean="0">
              <a:solidFill>
                <a:srgbClr val="09367A"/>
              </a:solidFill>
              <a:cs typeface="Arial" pitchFamily="34" charset="0"/>
            </a:endParaRPr>
          </a:p>
          <a:p>
            <a:pPr lvl="1"/>
            <a:endParaRPr lang="en-GB" sz="800" dirty="0">
              <a:solidFill>
                <a:srgbClr val="09367A"/>
              </a:solidFill>
              <a:cs typeface="Arial" pitchFamily="34" charset="0"/>
            </a:endParaRPr>
          </a:p>
          <a:p>
            <a:r>
              <a:rPr lang="en-GB" sz="1800" b="1" dirty="0" smtClean="0">
                <a:solidFill>
                  <a:srgbClr val="09367A"/>
                </a:solidFill>
                <a:cs typeface="Arial" pitchFamily="34" charset="0"/>
              </a:rPr>
              <a:t>Organization :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>
                <a:solidFill>
                  <a:srgbClr val="09367A"/>
                </a:solidFill>
                <a:cs typeface="Arial" pitchFamily="34" charset="0"/>
              </a:rPr>
              <a:t>An </a:t>
            </a:r>
            <a:r>
              <a:rPr lang="en-GB" sz="1400" dirty="0">
                <a:solidFill>
                  <a:srgbClr val="09367A"/>
                </a:solidFill>
              </a:rPr>
              <a:t>office with full time engineers</a:t>
            </a:r>
            <a:r>
              <a:rPr lang="en-GB" sz="1400" dirty="0" smtClean="0">
                <a:solidFill>
                  <a:srgbClr val="09367A"/>
                </a:solidFill>
              </a:rPr>
              <a:t>,</a:t>
            </a:r>
          </a:p>
          <a:p>
            <a:pPr lvl="1"/>
            <a:r>
              <a:rPr lang="en-GB" sz="1400" dirty="0">
                <a:solidFill>
                  <a:srgbClr val="09367A"/>
                </a:solidFill>
              </a:rPr>
              <a:t>a</a:t>
            </a:r>
            <a:r>
              <a:rPr lang="en-GB" sz="1400" dirty="0"/>
              <a:t>  </a:t>
            </a:r>
            <a:r>
              <a:rPr lang="en-GB" sz="1400" dirty="0">
                <a:solidFill>
                  <a:srgbClr val="EC7405"/>
                </a:solidFill>
              </a:rPr>
              <a:t>cost estimation </a:t>
            </a:r>
            <a:r>
              <a:rPr lang="en-GB" sz="1400" dirty="0" smtClean="0">
                <a:solidFill>
                  <a:srgbClr val="EC7405"/>
                </a:solidFill>
              </a:rPr>
              <a:t>unit,</a:t>
            </a:r>
          </a:p>
          <a:p>
            <a:pPr lvl="1"/>
            <a:r>
              <a:rPr lang="en-GB" sz="1400" dirty="0">
                <a:solidFill>
                  <a:srgbClr val="09367A"/>
                </a:solidFill>
              </a:rPr>
              <a:t>a group of 60 expert engineers</a:t>
            </a:r>
            <a:r>
              <a:rPr lang="en-GB" sz="1400" dirty="0"/>
              <a:t> (</a:t>
            </a:r>
            <a:r>
              <a:rPr lang="en-GB" sz="1400" dirty="0">
                <a:solidFill>
                  <a:srgbClr val="EC7405"/>
                </a:solidFill>
              </a:rPr>
              <a:t>in technical departments</a:t>
            </a:r>
            <a:r>
              <a:rPr lang="en-GB" sz="1400" dirty="0" smtClean="0"/>
              <a:t>),</a:t>
            </a:r>
          </a:p>
          <a:p>
            <a:pPr lvl="1"/>
            <a:r>
              <a:rPr lang="en-GB" sz="1400" dirty="0">
                <a:solidFill>
                  <a:srgbClr val="09367A"/>
                </a:solidFill>
              </a:rPr>
              <a:t>A Concurrent Design Facility (</a:t>
            </a:r>
            <a:r>
              <a:rPr lang="en-GB" sz="1400" dirty="0">
                <a:solidFill>
                  <a:srgbClr val="EC7405"/>
                </a:solidFill>
              </a:rPr>
              <a:t>CIC : Centre </a:t>
            </a:r>
            <a:r>
              <a:rPr lang="en-GB" sz="1400" dirty="0" err="1">
                <a:solidFill>
                  <a:srgbClr val="EC7405"/>
                </a:solidFill>
              </a:rPr>
              <a:t>d’Ingénierie</a:t>
            </a:r>
            <a:r>
              <a:rPr lang="en-GB" sz="1400" dirty="0">
                <a:solidFill>
                  <a:srgbClr val="EC7405"/>
                </a:solidFill>
              </a:rPr>
              <a:t> </a:t>
            </a:r>
            <a:r>
              <a:rPr lang="en-GB" sz="1400" dirty="0" err="1">
                <a:solidFill>
                  <a:srgbClr val="EC7405"/>
                </a:solidFill>
              </a:rPr>
              <a:t>Concourante</a:t>
            </a:r>
            <a:r>
              <a:rPr lang="en-GB" sz="1400" dirty="0" smtClean="0">
                <a:solidFill>
                  <a:srgbClr val="09367A"/>
                </a:solidFill>
              </a:rPr>
              <a:t>).</a:t>
            </a:r>
            <a:endParaRPr lang="en-GB" sz="1400" dirty="0" smtClean="0">
              <a:solidFill>
                <a:srgbClr val="09367A"/>
              </a:solidFill>
            </a:endParaRPr>
          </a:p>
          <a:p>
            <a:pPr lvl="1"/>
            <a:endParaRPr lang="en-GB" sz="800" dirty="0">
              <a:solidFill>
                <a:srgbClr val="09367A"/>
              </a:solidFill>
            </a:endParaRPr>
          </a:p>
          <a:p>
            <a:r>
              <a:rPr lang="en-GB" sz="2000" b="1" dirty="0">
                <a:solidFill>
                  <a:srgbClr val="09367A"/>
                </a:solidFill>
                <a:cs typeface="Arial" pitchFamily="34" charset="0"/>
              </a:rPr>
              <a:t>Yearly :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>
                <a:solidFill>
                  <a:srgbClr val="09367A"/>
                </a:solidFill>
              </a:rPr>
              <a:t>~10 – 15 studies</a:t>
            </a:r>
          </a:p>
          <a:p>
            <a:pPr lvl="1"/>
            <a:r>
              <a:rPr lang="en-GB" sz="1400" dirty="0" smtClean="0">
                <a:solidFill>
                  <a:srgbClr val="09367A"/>
                </a:solidFill>
              </a:rPr>
              <a:t>~20 </a:t>
            </a:r>
            <a:r>
              <a:rPr lang="en-GB" sz="1400" dirty="0">
                <a:solidFill>
                  <a:srgbClr val="09367A"/>
                </a:solidFill>
              </a:rPr>
              <a:t>– </a:t>
            </a:r>
            <a:r>
              <a:rPr lang="en-GB" sz="1400" dirty="0" smtClean="0">
                <a:solidFill>
                  <a:srgbClr val="09367A"/>
                </a:solidFill>
              </a:rPr>
              <a:t>30 </a:t>
            </a:r>
            <a:r>
              <a:rPr lang="en-GB" sz="1400" dirty="0" err="1" smtClean="0">
                <a:solidFill>
                  <a:srgbClr val="09367A"/>
                </a:solidFill>
              </a:rPr>
              <a:t>fte</a:t>
            </a:r>
            <a:endParaRPr lang="en-GB" sz="1400" dirty="0" smtClean="0">
              <a:solidFill>
                <a:srgbClr val="09367A"/>
              </a:solidFill>
            </a:endParaRPr>
          </a:p>
          <a:p>
            <a:pPr lvl="1"/>
            <a:r>
              <a:rPr lang="en-GB" sz="1400" dirty="0" smtClean="0">
                <a:solidFill>
                  <a:srgbClr val="09367A"/>
                </a:solidFill>
              </a:rPr>
              <a:t>~1 M€ for contract support</a:t>
            </a:r>
            <a:endParaRPr lang="en-GB" sz="1400" dirty="0">
              <a:solidFill>
                <a:srgbClr val="09367A"/>
              </a:solidFill>
            </a:endParaRPr>
          </a:p>
          <a:p>
            <a:pPr lvl="1"/>
            <a:endParaRPr lang="en-GB" sz="1400" dirty="0" smtClean="0">
              <a:solidFill>
                <a:srgbClr val="09367A"/>
              </a:solidFill>
              <a:cs typeface="Arial" pitchFamily="34" charset="0"/>
            </a:endParaRPr>
          </a:p>
          <a:p>
            <a:endParaRPr lang="en-GB" sz="1800" b="1" dirty="0">
              <a:solidFill>
                <a:srgbClr val="09367A"/>
              </a:solidFill>
              <a:cs typeface="Arial" pitchFamily="34" charset="0"/>
            </a:endParaRPr>
          </a:p>
          <a:p>
            <a:endParaRPr lang="fr-FR" sz="1800" b="1" dirty="0"/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745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rgbClr val="002060">
              <a:alpha val="35000"/>
            </a:srgbClr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PASO studies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927" y="2070075"/>
            <a:ext cx="4991472" cy="1646957"/>
          </a:xfrm>
        </p:spPr>
        <p:txBody>
          <a:bodyPr>
            <a:normAutofit/>
          </a:bodyPr>
          <a:lstStyle/>
          <a:p>
            <a:pPr marL="296863" indent="-296863" defTabSz="792163">
              <a:lnSpc>
                <a:spcPct val="85000"/>
              </a:lnSpc>
              <a:spcAft>
                <a:spcPct val="50000"/>
              </a:spcAft>
              <a:buNone/>
            </a:pPr>
            <a:r>
              <a:rPr lang="fr-FR" sz="2000" dirty="0">
                <a:solidFill>
                  <a:srgbClr val="6273AA"/>
                </a:solidFill>
              </a:rPr>
              <a:t>A </a:t>
            </a:r>
            <a:r>
              <a:rPr lang="en-GB" sz="2000" dirty="0">
                <a:solidFill>
                  <a:srgbClr val="6273AA"/>
                </a:solidFill>
              </a:rPr>
              <a:t>plan of studies of new missions or new concepts in order to</a:t>
            </a:r>
          </a:p>
          <a:p>
            <a:pPr marL="642938" lvl="1" indent="-246063" defTabSz="792163">
              <a:lnSpc>
                <a:spcPct val="85000"/>
              </a:lnSpc>
              <a:buClr>
                <a:srgbClr val="6273AA"/>
              </a:buClr>
              <a:buFont typeface="Wingdings" pitchFamily="2" charset="2"/>
              <a:buChar char="Ø"/>
            </a:pPr>
            <a:r>
              <a:rPr lang="en-GB" sz="1400" dirty="0">
                <a:solidFill>
                  <a:srgbClr val="6273AA"/>
                </a:solidFill>
              </a:rPr>
              <a:t>Build phase A programme decision</a:t>
            </a:r>
          </a:p>
          <a:p>
            <a:pPr marL="642938" lvl="1" indent="-246063" defTabSz="792163">
              <a:lnSpc>
                <a:spcPct val="85000"/>
              </a:lnSpc>
              <a:buClr>
                <a:srgbClr val="6273AA"/>
              </a:buClr>
              <a:buFont typeface="Wingdings" pitchFamily="2" charset="2"/>
              <a:buChar char="Ø"/>
            </a:pPr>
            <a:r>
              <a:rPr lang="en-GB" sz="1400" dirty="0">
                <a:solidFill>
                  <a:srgbClr val="6273AA"/>
                </a:solidFill>
              </a:rPr>
              <a:t>Help to define CNES position on programmatic or technical aspects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3" descr="tele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269557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69925" y="2029490"/>
            <a:ext cx="2659062" cy="1079500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82674" y="1768346"/>
            <a:ext cx="936625" cy="865187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887537" y="2461290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>
                <a:solidFill>
                  <a:srgbClr val="8D99C1"/>
                </a:solidFill>
              </a:rPr>
              <a:t>Navigation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0740" y="2029490"/>
            <a:ext cx="3357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dirty="0" err="1">
                <a:solidFill>
                  <a:srgbClr val="8D99C1"/>
                </a:solidFill>
              </a:rPr>
              <a:t>Telecommunications</a:t>
            </a:r>
            <a:endParaRPr lang="fr-FR" b="1" dirty="0">
              <a:solidFill>
                <a:srgbClr val="8D99C1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32555" y="3940969"/>
            <a:ext cx="1423988" cy="1944687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16" descr="helios detouré cop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" y="4893469"/>
            <a:ext cx="1928813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91331" y="3958431"/>
            <a:ext cx="2173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>
                <a:solidFill>
                  <a:srgbClr val="8D99C1"/>
                </a:solidFill>
              </a:rPr>
              <a:t>Security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923131" y="3958431"/>
            <a:ext cx="649287" cy="576263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553368" y="4174331"/>
            <a:ext cx="1223963" cy="865188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79462" y="4347368"/>
            <a:ext cx="221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b="1" dirty="0" err="1">
                <a:solidFill>
                  <a:srgbClr val="8D99C1"/>
                </a:solidFill>
              </a:rPr>
              <a:t>Defense</a:t>
            </a:r>
            <a:endParaRPr lang="fr-FR" sz="2800" b="1" dirty="0">
              <a:solidFill>
                <a:srgbClr val="8D99C1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162800" y="4797425"/>
            <a:ext cx="1981200" cy="1511300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802438" y="4581525"/>
            <a:ext cx="936625" cy="576263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12" descr="jason2 detouré cop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006975"/>
            <a:ext cx="40481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443663" y="4292600"/>
            <a:ext cx="720725" cy="506413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602413" y="4437063"/>
            <a:ext cx="2505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sz="2800" b="1" dirty="0" err="1">
                <a:solidFill>
                  <a:srgbClr val="8D99C1"/>
                </a:solidFill>
              </a:rPr>
              <a:t>Earth</a:t>
            </a:r>
            <a:r>
              <a:rPr lang="fr-FR" sz="2800" b="1" dirty="0">
                <a:solidFill>
                  <a:srgbClr val="8D99C1"/>
                </a:solidFill>
              </a:rPr>
              <a:t>               </a:t>
            </a:r>
            <a:r>
              <a:rPr lang="fr-FR" dirty="0">
                <a:solidFill>
                  <a:srgbClr val="8D99C1"/>
                </a:solidFill>
              </a:rPr>
              <a:t>observation</a:t>
            </a:r>
            <a:br>
              <a:rPr lang="fr-FR" dirty="0">
                <a:solidFill>
                  <a:srgbClr val="8D99C1"/>
                </a:solidFill>
              </a:rPr>
            </a:br>
            <a:r>
              <a:rPr lang="fr-FR" dirty="0">
                <a:solidFill>
                  <a:srgbClr val="8D99C1"/>
                </a:solidFill>
              </a:rPr>
              <a:t>        </a:t>
            </a:r>
            <a:r>
              <a:rPr lang="fr-FR" dirty="0" err="1">
                <a:solidFill>
                  <a:srgbClr val="8D99C1"/>
                </a:solidFill>
              </a:rPr>
              <a:t>climate</a:t>
            </a:r>
            <a:endParaRPr lang="fr-FR" dirty="0">
              <a:solidFill>
                <a:srgbClr val="8D99C1"/>
              </a:solidFill>
            </a:endParaRPr>
          </a:p>
        </p:txBody>
      </p:sp>
      <p:pic>
        <p:nvPicPr>
          <p:cNvPr id="23" name="Picture 23" descr="co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57" y="4768850"/>
            <a:ext cx="266541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124819" y="5418138"/>
            <a:ext cx="2449513" cy="1439862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5" name="Picture 25" descr="plane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44" y="4481513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soleil seul copi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82" y="4410075"/>
            <a:ext cx="115093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485182" y="6210300"/>
            <a:ext cx="334962" cy="336550"/>
          </a:xfrm>
          <a:prstGeom prst="rect">
            <a:avLst/>
          </a:prstGeom>
          <a:solidFill>
            <a:srgbClr val="3399FF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988419" y="602138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>
                <a:solidFill>
                  <a:srgbClr val="8D99C1"/>
                </a:solidFill>
              </a:rPr>
              <a:t>Sciences</a:t>
            </a:r>
            <a:r>
              <a:rPr lang="fr-FR" sz="2800" b="1">
                <a:solidFill>
                  <a:srgbClr val="8D99C1"/>
                </a:solidFill>
              </a:rPr>
              <a:t> 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124819" y="5589588"/>
            <a:ext cx="2376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b="1" dirty="0" err="1" smtClean="0">
                <a:solidFill>
                  <a:srgbClr val="8D99C1"/>
                </a:solidFill>
              </a:rPr>
              <a:t>Universe</a:t>
            </a:r>
            <a:endParaRPr lang="fr-FR" sz="2800" b="1" dirty="0">
              <a:solidFill>
                <a:srgbClr val="8D99C1"/>
              </a:solidFill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863634" y="1844675"/>
            <a:ext cx="10493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7200" b="1" dirty="0">
                <a:solidFill>
                  <a:srgbClr val="BCC3DA"/>
                </a:solidFill>
                <a:latin typeface="Comic Sans MS" pitchFamily="66" charset="0"/>
                <a:sym typeface="Wingdings" pitchFamily="2" charset="2"/>
              </a:rPr>
              <a:t>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DONNEES\Dossiers Jean-Luc\CIC\PRESENTATIONS\Logos - Classeurs\CIC\carte logo 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16375" r="9517" b="16839"/>
          <a:stretch/>
        </p:blipFill>
        <p:spPr bwMode="auto">
          <a:xfrm>
            <a:off x="6105623" y="4466268"/>
            <a:ext cx="1924921" cy="9069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General </a:t>
            </a:r>
            <a:r>
              <a:rPr lang="en-US" sz="2000" b="1" dirty="0" smtClean="0">
                <a:solidFill>
                  <a:schemeClr val="tx2"/>
                </a:solidFill>
              </a:rPr>
              <a:t>approach </a:t>
            </a:r>
            <a:r>
              <a:rPr lang="en-US" sz="2000" b="1" dirty="0">
                <a:solidFill>
                  <a:schemeClr val="tx2"/>
                </a:solidFill>
              </a:rPr>
              <a:t>for mission </a:t>
            </a:r>
            <a:r>
              <a:rPr lang="en-US" sz="2000" b="1" dirty="0" smtClean="0">
                <a:solidFill>
                  <a:schemeClr val="tx2"/>
                </a:solidFill>
              </a:rPr>
              <a:t>assessment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7524625" y="3055045"/>
            <a:ext cx="1439863" cy="855662"/>
          </a:xfrm>
          <a:prstGeom prst="octagon">
            <a:avLst>
              <a:gd name="adj" fmla="val 29287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1600" b="1" dirty="0">
                <a:latin typeface="Times New Roman" pitchFamily="18" charset="0"/>
              </a:rPr>
              <a:t>Mission </a:t>
            </a:r>
          </a:p>
          <a:p>
            <a:pPr algn="ctr"/>
            <a:r>
              <a:rPr lang="en-GB" sz="1600" b="1" dirty="0">
                <a:latin typeface="Times New Roman" pitchFamily="18" charset="0"/>
              </a:rPr>
              <a:t>Definition </a:t>
            </a:r>
          </a:p>
          <a:p>
            <a:pPr algn="ctr"/>
            <a:r>
              <a:rPr lang="en-GB" sz="1600" b="1" dirty="0">
                <a:latin typeface="Times New Roman" pitchFamily="18" charset="0"/>
              </a:rPr>
              <a:t>Review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H="1" flipV="1">
            <a:off x="1890713" y="2966219"/>
            <a:ext cx="133350" cy="144462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37313" y="4611688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4273548" y="2276871"/>
            <a:ext cx="3178772" cy="53985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23528" y="1908121"/>
            <a:ext cx="3458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Mission Advisory Group (user representatives, customers…)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2060923" y="2564904"/>
            <a:ext cx="0" cy="25181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3830637" y="2493169"/>
            <a:ext cx="741363" cy="28813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 rot="212383">
            <a:off x="7028646" y="5260042"/>
            <a:ext cx="1717675" cy="1079500"/>
            <a:chOff x="3437" y="2310"/>
            <a:chExt cx="2569" cy="1748"/>
          </a:xfrm>
        </p:grpSpPr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437" y="2310"/>
              <a:ext cx="2569" cy="1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2" name="Picture 25" descr="IMG_818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" y="2331"/>
              <a:ext cx="2510" cy="1674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6"/>
          <p:cNvGrpSpPr>
            <a:grpSpLocks/>
          </p:cNvGrpSpPr>
          <p:nvPr/>
        </p:nvGrpSpPr>
        <p:grpSpPr bwMode="auto">
          <a:xfrm rot="473817">
            <a:off x="5086066" y="5248738"/>
            <a:ext cx="1933619" cy="1256373"/>
            <a:chOff x="1172" y="1898"/>
            <a:chExt cx="2569" cy="1748"/>
          </a:xfrm>
        </p:grpSpPr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1172" y="1898"/>
              <a:ext cx="2569" cy="1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5" name="Picture 28" descr="IMG_82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1924"/>
              <a:ext cx="2496" cy="1665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9" descr="IMG_81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514">
            <a:off x="3931848" y="4451915"/>
            <a:ext cx="1919499" cy="127919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179388" y="5373688"/>
            <a:ext cx="2663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tx2"/>
                </a:solidFill>
                <a:latin typeface="+mn-lt"/>
              </a:rPr>
              <a:t>CNES team, partners,  industry support …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1691680" y="4193280"/>
            <a:ext cx="0" cy="96450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2751932" y="4438650"/>
            <a:ext cx="792162" cy="8636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2987675" y="5876925"/>
            <a:ext cx="576263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524000" cy="600075"/>
          </a:xfrm>
          <a:prstGeom prst="rect">
            <a:avLst/>
          </a:prstGeom>
        </p:spPr>
      </p:pic>
      <p:sp>
        <p:nvSpPr>
          <p:cNvPr id="32" name="Chevron 31"/>
          <p:cNvSpPr/>
          <p:nvPr/>
        </p:nvSpPr>
        <p:spPr>
          <a:xfrm>
            <a:off x="3605719" y="2966220"/>
            <a:ext cx="3846601" cy="1038842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Phase 2,3</a:t>
            </a:r>
          </a:p>
          <a:p>
            <a:pPr algn="ctr"/>
            <a:endParaRPr lang="en-GB" sz="1200" dirty="0" smtClean="0">
              <a:solidFill>
                <a:srgbClr val="3366FF"/>
              </a:solidFill>
              <a:latin typeface="Arial Black" pitchFamily="34" charset="0"/>
            </a:endParaRPr>
          </a:p>
          <a:p>
            <a:pPr algn="ctr"/>
            <a:r>
              <a:rPr lang="en-GB" sz="1200" dirty="0" smtClean="0">
                <a:solidFill>
                  <a:schemeClr val="tx2"/>
                </a:solidFill>
                <a:latin typeface="Arial Black" pitchFamily="34" charset="0"/>
              </a:rPr>
              <a:t>Analysis</a:t>
            </a:r>
            <a:r>
              <a:rPr lang="en-GB" sz="1200" dirty="0">
                <a:solidFill>
                  <a:schemeClr val="tx2"/>
                </a:solidFill>
                <a:latin typeface="Arial Black" pitchFamily="34" charset="0"/>
              </a:rPr>
              <a:t>, comparison </a:t>
            </a:r>
            <a:r>
              <a:rPr lang="en-GB" sz="12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of scenarios,</a:t>
            </a:r>
            <a:r>
              <a:rPr lang="en-GB" sz="1200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200" dirty="0">
                <a:solidFill>
                  <a:schemeClr val="tx2"/>
                </a:solidFill>
                <a:latin typeface="Arial Black" pitchFamily="34" charset="0"/>
              </a:rPr>
              <a:t>Optimisation and selection</a:t>
            </a:r>
            <a:r>
              <a:rPr lang="en-GB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Pentagone 4"/>
          <p:cNvSpPr/>
          <p:nvPr/>
        </p:nvSpPr>
        <p:spPr>
          <a:xfrm>
            <a:off x="395536" y="2963454"/>
            <a:ext cx="3589784" cy="1038843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Phase 1</a:t>
            </a:r>
          </a:p>
          <a:p>
            <a:pPr algn="ctr"/>
            <a:endParaRPr lang="en-GB" sz="800" dirty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en-GB" sz="1200" dirty="0">
                <a:solidFill>
                  <a:schemeClr val="tx2"/>
                </a:solidFill>
                <a:latin typeface="Arial Black" pitchFamily="34" charset="0"/>
              </a:rPr>
              <a:t>Identification of drivers </a:t>
            </a:r>
            <a:br>
              <a:rPr lang="en-GB" sz="1200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en-GB" sz="1200" dirty="0">
                <a:solidFill>
                  <a:schemeClr val="tx2"/>
                </a:solidFill>
                <a:latin typeface="Arial Black" pitchFamily="34" charset="0"/>
              </a:rPr>
              <a:t>(mission, </a:t>
            </a:r>
            <a:r>
              <a:rPr lang="en-GB" sz="1200" dirty="0" smtClean="0">
                <a:solidFill>
                  <a:schemeClr val="tx2"/>
                </a:solidFill>
                <a:latin typeface="Arial Black" pitchFamily="34" charset="0"/>
              </a:rPr>
              <a:t>program, </a:t>
            </a:r>
            <a:r>
              <a:rPr lang="en-GB" sz="1200" dirty="0">
                <a:solidFill>
                  <a:schemeClr val="tx2"/>
                </a:solidFill>
                <a:latin typeface="Arial Black" pitchFamily="34" charset="0"/>
              </a:rPr>
              <a:t>technical) and scenarios</a:t>
            </a:r>
          </a:p>
        </p:txBody>
      </p:sp>
      <p:sp>
        <p:nvSpPr>
          <p:cNvPr id="6" name="Double flèche horizontale 5"/>
          <p:cNvSpPr/>
          <p:nvPr/>
        </p:nvSpPr>
        <p:spPr>
          <a:xfrm rot="3157020">
            <a:off x="6151785" y="4150872"/>
            <a:ext cx="362200" cy="181885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16" grpId="0" animBg="1"/>
      <p:bldP spid="17" grpId="0" animBg="1"/>
      <p:bldP spid="27" grpId="0"/>
      <p:bldP spid="28" grpId="0" animBg="1"/>
      <p:bldP spid="29" grpId="0" animBg="1"/>
      <p:bldP spid="30" grpId="0" animBg="1"/>
      <p:bldP spid="3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CIC (Centre </a:t>
            </a:r>
            <a:r>
              <a:rPr lang="en-US" sz="2000" b="1" dirty="0" err="1" smtClean="0"/>
              <a:t>d’Ingénierie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Concourante</a:t>
            </a:r>
            <a:r>
              <a:rPr lang="en-US" sz="2000" b="1" dirty="0" smtClean="0"/>
              <a:t> )</a:t>
            </a:r>
            <a:endParaRPr lang="en-US" sz="2000" b="1" dirty="0"/>
          </a:p>
        </p:txBody>
      </p:sp>
      <p:pic>
        <p:nvPicPr>
          <p:cNvPr id="4099" name="Picture 3" descr="D:\DONNEES\Dossiers Jean-Luc\CIC\PRESENTATIONS\Photos\Formation étudiants\©Frederic Maligne _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11330" r="42180" b="26564"/>
          <a:stretch/>
        </p:blipFill>
        <p:spPr bwMode="auto">
          <a:xfrm>
            <a:off x="6555732" y="4293096"/>
            <a:ext cx="2459718" cy="23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NNEES\Dossiers Jean-Luc\CIC\PRESENTATIONS\Photos\Formation étudiants\©Frederic Maligne _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34852"/>
            <a:ext cx="3579354" cy="23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NNEES\Dossiers Jean-Luc\CIC\PRESENTATIONS\Photos\Formation étudiants\_MG_00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4140" b="37176"/>
          <a:stretch/>
        </p:blipFill>
        <p:spPr bwMode="auto">
          <a:xfrm>
            <a:off x="107504" y="1848355"/>
            <a:ext cx="5256584" cy="23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ONNEES\Dossiers Jean-Luc\CIC\PRESENTATIONS\Photos\Formation étudiants\©Frederic Maligne _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8" r="7629"/>
          <a:stretch/>
        </p:blipFill>
        <p:spPr bwMode="auto">
          <a:xfrm>
            <a:off x="2540292" y="4293096"/>
            <a:ext cx="3932944" cy="23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DONNEES\Dossiers Jean-Luc\CIC\PRESENTATIONS\Photos\Formation étudiants\©Frederic Maligne _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t="8542" r="18884"/>
          <a:stretch/>
        </p:blipFill>
        <p:spPr bwMode="auto">
          <a:xfrm>
            <a:off x="107504" y="4293096"/>
            <a:ext cx="2345410" cy="23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971614" y="2204864"/>
            <a:ext cx="4764215" cy="1506449"/>
          </a:xfrm>
          <a:prstGeom prst="ellipse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524000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CIC : Multi-touch screen </a:t>
            </a:r>
            <a:endParaRPr lang="en-US" sz="2000" b="1" dirty="0"/>
          </a:p>
        </p:txBody>
      </p:sp>
      <p:pic>
        <p:nvPicPr>
          <p:cNvPr id="4099" name="Picture 3" descr="D:\DONNEES\Dossiers Jean-Luc\CIC\PRESENTATIONS\Photos\Formation étudiants\©Frederic Maligne _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11330" r="42180" b="31129"/>
          <a:stretch/>
        </p:blipFill>
        <p:spPr bwMode="auto">
          <a:xfrm>
            <a:off x="395536" y="3034276"/>
            <a:ext cx="3387725" cy="22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1966824"/>
            <a:ext cx="3394878" cy="92333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Hardware : PQ </a:t>
            </a:r>
            <a:r>
              <a:rPr lang="fr-FR" dirty="0" err="1" smtClean="0">
                <a:solidFill>
                  <a:schemeClr val="tx2"/>
                </a:solidFill>
              </a:rPr>
              <a:t>Labs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cap="small" baseline="30000" dirty="0" smtClean="0">
                <a:solidFill>
                  <a:schemeClr val="tx2"/>
                </a:solidFill>
              </a:rPr>
              <a:t>TM</a:t>
            </a:r>
            <a:r>
              <a:rPr lang="fr-FR" dirty="0" smtClean="0">
                <a:solidFill>
                  <a:schemeClr val="tx2"/>
                </a:solidFill>
              </a:rPr>
              <a:t> kit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Software : SHELL-MT </a:t>
            </a:r>
            <a:r>
              <a:rPr lang="fr-FR" cap="small" baseline="30000" dirty="0" smtClean="0">
                <a:solidFill>
                  <a:schemeClr val="tx2"/>
                </a:solidFill>
              </a:rPr>
              <a:t>TM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614" y="4641625"/>
            <a:ext cx="4578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Multi-</a:t>
            </a:r>
            <a:r>
              <a:rPr lang="fr-FR" b="1" dirty="0" err="1" smtClean="0">
                <a:solidFill>
                  <a:schemeClr val="tx2"/>
                </a:solidFill>
              </a:rPr>
              <a:t>touch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>
                <a:solidFill>
                  <a:schemeClr val="tx2"/>
                </a:solidFill>
              </a:rPr>
              <a:t>on </a:t>
            </a:r>
            <a:r>
              <a:rPr lang="fr-FR" b="1" dirty="0" err="1">
                <a:solidFill>
                  <a:schemeClr val="tx2"/>
                </a:solidFill>
              </a:rPr>
              <a:t>traditional</a:t>
            </a:r>
            <a:r>
              <a:rPr lang="fr-FR" b="1" dirty="0">
                <a:solidFill>
                  <a:schemeClr val="tx2"/>
                </a:solidFill>
              </a:rPr>
              <a:t> applications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79512" y="537321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err="1">
                <a:solidFill>
                  <a:schemeClr val="tx2"/>
                </a:solidFill>
              </a:rPr>
              <a:t>Example</a:t>
            </a:r>
            <a:r>
              <a:rPr lang="fr-FR" sz="1400" b="1" i="1" dirty="0">
                <a:solidFill>
                  <a:schemeClr val="tx2"/>
                </a:solidFill>
              </a:rPr>
              <a:t> : </a:t>
            </a:r>
          </a:p>
          <a:p>
            <a:pPr marL="268288"/>
            <a:r>
              <a:rPr lang="fr-FR" sz="1400" i="1" dirty="0">
                <a:solidFill>
                  <a:schemeClr val="tx2"/>
                </a:solidFill>
              </a:rPr>
              <a:t>- </a:t>
            </a:r>
            <a:r>
              <a:rPr lang="fr-FR" sz="1400" i="1" dirty="0" err="1">
                <a:solidFill>
                  <a:schemeClr val="tx2"/>
                </a:solidFill>
              </a:rPr>
              <a:t>touchDown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i="1" dirty="0" err="1">
                <a:solidFill>
                  <a:schemeClr val="tx2"/>
                </a:solidFill>
              </a:rPr>
              <a:t>with</a:t>
            </a:r>
            <a:r>
              <a:rPr lang="fr-FR" sz="1400" i="1" dirty="0">
                <a:solidFill>
                  <a:schemeClr val="tx2"/>
                </a:solidFill>
              </a:rPr>
              <a:t> one </a:t>
            </a:r>
            <a:r>
              <a:rPr lang="fr-FR" sz="1400" i="1" dirty="0" err="1">
                <a:solidFill>
                  <a:schemeClr val="tx2"/>
                </a:solidFill>
              </a:rPr>
              <a:t>finger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i="1" dirty="0" smtClean="0">
                <a:solidFill>
                  <a:schemeClr val="tx2"/>
                </a:solidFill>
              </a:rPr>
              <a:t> -&gt;  </a:t>
            </a:r>
            <a:r>
              <a:rPr lang="fr-FR" sz="1400" i="1" dirty="0" err="1" smtClean="0">
                <a:solidFill>
                  <a:schemeClr val="tx2"/>
                </a:solidFill>
              </a:rPr>
              <a:t>left</a:t>
            </a:r>
            <a:r>
              <a:rPr lang="fr-FR" sz="1400" i="1" dirty="0" smtClean="0">
                <a:solidFill>
                  <a:schemeClr val="tx2"/>
                </a:solidFill>
              </a:rPr>
              <a:t> </a:t>
            </a:r>
            <a:r>
              <a:rPr lang="fr-FR" sz="1400" i="1" dirty="0" smtClean="0">
                <a:solidFill>
                  <a:schemeClr val="tx2"/>
                </a:solidFill>
              </a:rPr>
              <a:t>mouse-click </a:t>
            </a:r>
            <a:r>
              <a:rPr lang="fr-FR" sz="1400" i="1" dirty="0" err="1">
                <a:solidFill>
                  <a:schemeClr val="tx2"/>
                </a:solidFill>
              </a:rPr>
              <a:t>pressed</a:t>
            </a:r>
            <a:endParaRPr lang="fr-FR" sz="1400" i="1" dirty="0">
              <a:solidFill>
                <a:schemeClr val="tx2"/>
              </a:solidFill>
            </a:endParaRPr>
          </a:p>
          <a:p>
            <a:pPr marL="268288"/>
            <a:r>
              <a:rPr lang="fr-FR" sz="1400" i="1" dirty="0">
                <a:solidFill>
                  <a:schemeClr val="tx2"/>
                </a:solidFill>
              </a:rPr>
              <a:t>- </a:t>
            </a:r>
            <a:r>
              <a:rPr lang="fr-FR" sz="1400" i="1" dirty="0" err="1">
                <a:solidFill>
                  <a:schemeClr val="tx2"/>
                </a:solidFill>
              </a:rPr>
              <a:t>TouchUp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i="1" dirty="0" err="1">
                <a:solidFill>
                  <a:schemeClr val="tx2"/>
                </a:solidFill>
              </a:rPr>
              <a:t>with</a:t>
            </a:r>
            <a:r>
              <a:rPr lang="fr-FR" sz="1400" i="1" dirty="0">
                <a:solidFill>
                  <a:schemeClr val="tx2"/>
                </a:solidFill>
              </a:rPr>
              <a:t> one </a:t>
            </a:r>
            <a:r>
              <a:rPr lang="fr-FR" sz="1400" i="1" dirty="0" err="1">
                <a:solidFill>
                  <a:schemeClr val="tx2"/>
                </a:solidFill>
              </a:rPr>
              <a:t>finger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i="1" dirty="0" smtClean="0">
                <a:solidFill>
                  <a:schemeClr val="tx2"/>
                </a:solidFill>
              </a:rPr>
              <a:t> -&gt;  </a:t>
            </a:r>
            <a:r>
              <a:rPr lang="fr-FR" sz="1400" i="1" dirty="0" err="1" smtClean="0">
                <a:solidFill>
                  <a:schemeClr val="tx2"/>
                </a:solidFill>
              </a:rPr>
              <a:t>left</a:t>
            </a:r>
            <a:r>
              <a:rPr lang="fr-FR" sz="1400" i="1" dirty="0" smtClean="0">
                <a:solidFill>
                  <a:schemeClr val="tx2"/>
                </a:solidFill>
              </a:rPr>
              <a:t> </a:t>
            </a:r>
            <a:r>
              <a:rPr lang="fr-FR" sz="1400" i="1" dirty="0">
                <a:solidFill>
                  <a:schemeClr val="tx2"/>
                </a:solidFill>
              </a:rPr>
              <a:t>mouse-click </a:t>
            </a:r>
            <a:r>
              <a:rPr lang="fr-FR" sz="1400" i="1" dirty="0" err="1">
                <a:solidFill>
                  <a:schemeClr val="tx2"/>
                </a:solidFill>
              </a:rPr>
              <a:t>released</a:t>
            </a:r>
            <a:endParaRPr lang="fr-FR" sz="1400" i="1" dirty="0">
              <a:solidFill>
                <a:schemeClr val="tx2"/>
              </a:solidFill>
            </a:endParaRPr>
          </a:p>
          <a:p>
            <a:pPr marL="268288"/>
            <a:r>
              <a:rPr lang="fr-FR" sz="1400" i="1" dirty="0">
                <a:solidFill>
                  <a:schemeClr val="tx2"/>
                </a:solidFill>
              </a:rPr>
              <a:t>- </a:t>
            </a:r>
            <a:r>
              <a:rPr lang="fr-FR" sz="1400" i="1" dirty="0" err="1">
                <a:solidFill>
                  <a:schemeClr val="tx2"/>
                </a:solidFill>
              </a:rPr>
              <a:t>TouchPinch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i="1" dirty="0" err="1">
                <a:solidFill>
                  <a:schemeClr val="tx2"/>
                </a:solidFill>
              </a:rPr>
              <a:t>between</a:t>
            </a:r>
            <a:r>
              <a:rPr lang="fr-FR" sz="1400" i="1" dirty="0">
                <a:solidFill>
                  <a:schemeClr val="tx2"/>
                </a:solidFill>
              </a:rPr>
              <a:t> 2-10 </a:t>
            </a:r>
            <a:r>
              <a:rPr lang="fr-FR" sz="1400" i="1" dirty="0" err="1">
                <a:solidFill>
                  <a:schemeClr val="tx2"/>
                </a:solidFill>
              </a:rPr>
              <a:t>fingers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i="1" dirty="0" smtClean="0">
                <a:solidFill>
                  <a:schemeClr val="tx2"/>
                </a:solidFill>
              </a:rPr>
              <a:t>-&gt; </a:t>
            </a:r>
            <a:r>
              <a:rPr lang="fr-FR" sz="1400" i="1" dirty="0" err="1">
                <a:solidFill>
                  <a:schemeClr val="tx2"/>
                </a:solidFill>
              </a:rPr>
              <a:t>left</a:t>
            </a:r>
            <a:r>
              <a:rPr lang="fr-FR" sz="1400" i="1" dirty="0">
                <a:solidFill>
                  <a:schemeClr val="tx2"/>
                </a:solidFill>
              </a:rPr>
              <a:t> mouse-click </a:t>
            </a:r>
            <a:r>
              <a:rPr lang="fr-FR" sz="1400" i="1" dirty="0" err="1">
                <a:solidFill>
                  <a:schemeClr val="tx2"/>
                </a:solidFill>
              </a:rPr>
              <a:t>released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i="1" dirty="0" err="1">
                <a:solidFill>
                  <a:schemeClr val="tx2"/>
                </a:solidFill>
              </a:rPr>
              <a:t>at</a:t>
            </a:r>
            <a:r>
              <a:rPr lang="fr-FR" sz="1400" i="1" dirty="0">
                <a:solidFill>
                  <a:schemeClr val="tx2"/>
                </a:solidFill>
              </a:rPr>
              <a:t> the </a:t>
            </a:r>
            <a:r>
              <a:rPr lang="fr-FR" sz="1400" i="1" dirty="0" err="1">
                <a:solidFill>
                  <a:schemeClr val="tx2"/>
                </a:solidFill>
              </a:rPr>
              <a:t>pinch</a:t>
            </a:r>
            <a:r>
              <a:rPr lang="fr-FR" sz="1400" i="1" dirty="0">
                <a:solidFill>
                  <a:schemeClr val="tx2"/>
                </a:solidFill>
              </a:rPr>
              <a:t> + mouse roll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9144" y="1937629"/>
            <a:ext cx="172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 smtClean="0">
                <a:solidFill>
                  <a:schemeClr val="tx2"/>
                </a:solidFill>
              </a:rPr>
              <a:t>Mapping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>
                <a:solidFill>
                  <a:schemeClr val="tx2"/>
                </a:solidFill>
              </a:rPr>
              <a:t>file </a:t>
            </a:r>
            <a:endParaRPr lang="fr-FR" i="1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3902" y="2606095"/>
            <a:ext cx="1938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multi-</a:t>
            </a:r>
            <a:r>
              <a:rPr lang="fr-FR" dirty="0" err="1">
                <a:solidFill>
                  <a:schemeClr val="tx2"/>
                </a:solidFill>
              </a:rPr>
              <a:t>touch</a:t>
            </a:r>
            <a:r>
              <a:rPr lang="fr-FR" dirty="0">
                <a:solidFill>
                  <a:schemeClr val="tx2"/>
                </a:solidFill>
              </a:rPr>
              <a:t> interactions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71614" y="2634922"/>
            <a:ext cx="223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keyboard</a:t>
            </a:r>
            <a:r>
              <a:rPr lang="fr-FR" dirty="0">
                <a:solidFill>
                  <a:schemeClr val="tx2"/>
                </a:solidFill>
              </a:rPr>
              <a:t>/mouse actions</a:t>
            </a:r>
            <a:endParaRPr lang="fr-FR" dirty="0"/>
          </a:p>
        </p:txBody>
      </p:sp>
      <p:sp>
        <p:nvSpPr>
          <p:cNvPr id="10" name="Double flèche horizontale 9"/>
          <p:cNvSpPr/>
          <p:nvPr/>
        </p:nvSpPr>
        <p:spPr>
          <a:xfrm>
            <a:off x="6146998" y="2814072"/>
            <a:ext cx="513234" cy="28803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rayée 10"/>
          <p:cNvSpPr/>
          <p:nvPr/>
        </p:nvSpPr>
        <p:spPr>
          <a:xfrm rot="5400000">
            <a:off x="6000071" y="3977163"/>
            <a:ext cx="521107" cy="521109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2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lèche droite 257"/>
          <p:cNvSpPr/>
          <p:nvPr/>
        </p:nvSpPr>
        <p:spPr>
          <a:xfrm rot="5400000">
            <a:off x="2701801" y="2160884"/>
            <a:ext cx="531363" cy="1195388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3400"/>
          </a:xfr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Preparation of CIC sessions</a:t>
            </a:r>
            <a:endParaRPr lang="en-US" sz="2000" b="1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115424467"/>
              </p:ext>
            </p:extLst>
          </p:nvPr>
        </p:nvGraphicFramePr>
        <p:xfrm>
          <a:off x="683568" y="2133578"/>
          <a:ext cx="1152128" cy="119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1727" y="1841356"/>
            <a:ext cx="15154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1200" dirty="0" smtClean="0">
                <a:solidFill>
                  <a:schemeClr val="tx2"/>
                </a:solidFill>
                <a:cs typeface="Arial" pitchFamily="34" charset="0"/>
              </a:rPr>
              <a:t>Mission Group</a:t>
            </a:r>
            <a:endParaRPr lang="fr-FR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85814" y="1877219"/>
            <a:ext cx="7032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sz="1200" dirty="0">
                <a:solidFill>
                  <a:schemeClr val="tx2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73301" y="1855857"/>
            <a:ext cx="15841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1200" dirty="0">
                <a:solidFill>
                  <a:schemeClr val="tx2"/>
                </a:solidFill>
                <a:cs typeface="Arial" pitchFamily="34" charset="0"/>
              </a:rPr>
              <a:t>PASO Group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524000" cy="600075"/>
          </a:xfrm>
          <a:prstGeom prst="rect">
            <a:avLst/>
          </a:prstGeom>
        </p:spPr>
      </p:pic>
      <p:grpSp>
        <p:nvGrpSpPr>
          <p:cNvPr id="48" name="Groupe 47"/>
          <p:cNvGrpSpPr/>
          <p:nvPr/>
        </p:nvGrpSpPr>
        <p:grpSpPr>
          <a:xfrm>
            <a:off x="1965338" y="2132856"/>
            <a:ext cx="1944216" cy="478155"/>
            <a:chOff x="21236" y="3031"/>
            <a:chExt cx="1101722" cy="478155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21236" y="3031"/>
              <a:ext cx="1101722" cy="4781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44578" y="26373"/>
              <a:ext cx="1055038" cy="431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 err="1" smtClean="0"/>
                <a:t>Programmatics</a:t>
              </a:r>
              <a:endParaRPr lang="fr-FR" kern="1200" dirty="0"/>
            </a:p>
          </p:txBody>
        </p:sp>
      </p:grpSp>
      <p:sp>
        <p:nvSpPr>
          <p:cNvPr id="53" name="Rectangle 52"/>
          <p:cNvSpPr/>
          <p:nvPr/>
        </p:nvSpPr>
        <p:spPr>
          <a:xfrm rot="5400000">
            <a:off x="439381" y="2901426"/>
            <a:ext cx="12961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tx2"/>
                </a:solidFill>
                <a:cs typeface="Arial" pitchFamily="34" charset="0"/>
              </a:rPr>
              <a:t>Param</a:t>
            </a:r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. 1 </a:t>
            </a:r>
            <a:r>
              <a:rPr lang="fr-FR" sz="900" dirty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fr-FR" sz="900" dirty="0" err="1" smtClean="0">
                <a:solidFill>
                  <a:schemeClr val="tx2"/>
                </a:solidFill>
                <a:cs typeface="Arial" pitchFamily="34" charset="0"/>
              </a:rPr>
              <a:t>Resolution</a:t>
            </a:r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1400" dirty="0" err="1">
                <a:solidFill>
                  <a:schemeClr val="tx2"/>
                </a:solidFill>
                <a:cs typeface="Arial" pitchFamily="34" charset="0"/>
              </a:rPr>
              <a:t>Param</a:t>
            </a:r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fr-FR" sz="1400" dirty="0" smtClean="0">
                <a:solidFill>
                  <a:schemeClr val="tx2"/>
                </a:solidFill>
                <a:cs typeface="Arial" pitchFamily="34" charset="0"/>
              </a:rPr>
              <a:t>2</a:t>
            </a:r>
          </a:p>
          <a:p>
            <a:r>
              <a:rPr lang="fr-FR" sz="900" dirty="0">
                <a:solidFill>
                  <a:schemeClr val="tx2"/>
                </a:solidFill>
                <a:cs typeface="Arial" pitchFamily="34" charset="0"/>
              </a:rPr>
              <a:t>(Spectral Bands</a:t>
            </a:r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1400" dirty="0" err="1">
                <a:solidFill>
                  <a:schemeClr val="tx2"/>
                </a:solidFill>
                <a:cs typeface="Arial" pitchFamily="34" charset="0"/>
              </a:rPr>
              <a:t>Param</a:t>
            </a:r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fr-FR" sz="1400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fr-FR" sz="14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…</a:t>
            </a:r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  <a:p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 rot="5400000">
            <a:off x="3791377" y="2935833"/>
            <a:ext cx="1303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tx2"/>
                </a:solidFill>
                <a:cs typeface="Arial" pitchFamily="34" charset="0"/>
              </a:rPr>
              <a:t>Param</a:t>
            </a:r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. 1 </a:t>
            </a:r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fr-FR" sz="900" dirty="0" err="1" smtClean="0">
                <a:solidFill>
                  <a:schemeClr val="tx2"/>
                </a:solidFill>
                <a:cs typeface="Arial" pitchFamily="34" charset="0"/>
              </a:rPr>
              <a:t>Orbit</a:t>
            </a:r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1400" dirty="0" err="1">
                <a:solidFill>
                  <a:schemeClr val="tx2"/>
                </a:solidFill>
                <a:cs typeface="Arial" pitchFamily="34" charset="0"/>
              </a:rPr>
              <a:t>Param</a:t>
            </a:r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fr-FR" sz="1400" dirty="0" smtClean="0">
                <a:solidFill>
                  <a:schemeClr val="tx2"/>
                </a:solidFill>
                <a:cs typeface="Arial" pitchFamily="34" charset="0"/>
              </a:rPr>
              <a:t>2</a:t>
            </a:r>
          </a:p>
          <a:p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(Platform)</a:t>
            </a:r>
          </a:p>
          <a:p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1400" dirty="0" err="1">
                <a:solidFill>
                  <a:schemeClr val="tx2"/>
                </a:solidFill>
                <a:cs typeface="Arial" pitchFamily="34" charset="0"/>
              </a:rPr>
              <a:t>Param</a:t>
            </a:r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fr-FR" sz="1400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fr-FR" sz="14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…</a:t>
            </a:r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  <a:p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 rot="5400000">
            <a:off x="2428599" y="3139661"/>
            <a:ext cx="10801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tx2"/>
                </a:solidFill>
                <a:cs typeface="Arial" pitchFamily="34" charset="0"/>
              </a:rPr>
              <a:t>Param</a:t>
            </a:r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. 1 </a:t>
            </a:r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fr-FR" sz="900" dirty="0" err="1" smtClean="0">
                <a:solidFill>
                  <a:schemeClr val="tx2"/>
                </a:solidFill>
                <a:cs typeface="Arial" pitchFamily="34" charset="0"/>
              </a:rPr>
              <a:t>Cooperation</a:t>
            </a:r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)</a:t>
            </a:r>
          </a:p>
          <a:p>
            <a:endParaRPr lang="fr-FR" sz="9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1400" dirty="0" err="1">
                <a:solidFill>
                  <a:schemeClr val="tx2"/>
                </a:solidFill>
                <a:cs typeface="Arial" pitchFamily="34" charset="0"/>
              </a:rPr>
              <a:t>Param</a:t>
            </a:r>
            <a:r>
              <a:rPr lang="fr-FR" sz="1400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fr-FR" sz="1400" dirty="0" smtClean="0">
                <a:solidFill>
                  <a:schemeClr val="tx2"/>
                </a:solidFill>
                <a:cs typeface="Arial" pitchFamily="34" charset="0"/>
              </a:rPr>
              <a:t>2</a:t>
            </a:r>
          </a:p>
          <a:p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fr-FR" sz="900" dirty="0" err="1" smtClean="0">
                <a:solidFill>
                  <a:schemeClr val="tx2"/>
                </a:solidFill>
                <a:cs typeface="Arial" pitchFamily="34" charset="0"/>
              </a:rPr>
              <a:t>Launch</a:t>
            </a:r>
            <a:r>
              <a:rPr lang="fr-FR" sz="900" dirty="0" smtClean="0">
                <a:solidFill>
                  <a:schemeClr val="tx2"/>
                </a:solidFill>
                <a:cs typeface="Arial" pitchFamily="34" charset="0"/>
              </a:rPr>
              <a:t> Date)</a:t>
            </a:r>
          </a:p>
        </p:txBody>
      </p:sp>
      <p:grpSp>
        <p:nvGrpSpPr>
          <p:cNvPr id="122" name="Groupe 121"/>
          <p:cNvGrpSpPr/>
          <p:nvPr/>
        </p:nvGrpSpPr>
        <p:grpSpPr>
          <a:xfrm>
            <a:off x="1122227" y="4365104"/>
            <a:ext cx="157237" cy="148693"/>
            <a:chOff x="3131840" y="6304644"/>
            <a:chExt cx="157237" cy="148693"/>
          </a:xfrm>
        </p:grpSpPr>
        <p:cxnSp>
          <p:nvCxnSpPr>
            <p:cNvPr id="100" name="Connecteur droit 99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e 122"/>
          <p:cNvGrpSpPr/>
          <p:nvPr/>
        </p:nvGrpSpPr>
        <p:grpSpPr>
          <a:xfrm>
            <a:off x="1115616" y="4903372"/>
            <a:ext cx="157237" cy="148693"/>
            <a:chOff x="3131840" y="6304644"/>
            <a:chExt cx="157237" cy="148693"/>
          </a:xfrm>
        </p:grpSpPr>
        <p:cxnSp>
          <p:nvCxnSpPr>
            <p:cNvPr id="124" name="Connecteur droit 123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Groupe 125"/>
          <p:cNvGrpSpPr/>
          <p:nvPr/>
        </p:nvGrpSpPr>
        <p:grpSpPr>
          <a:xfrm>
            <a:off x="1122227" y="5416216"/>
            <a:ext cx="157237" cy="148693"/>
            <a:chOff x="3131840" y="6304644"/>
            <a:chExt cx="157237" cy="148693"/>
          </a:xfrm>
        </p:grpSpPr>
        <p:cxnSp>
          <p:nvCxnSpPr>
            <p:cNvPr id="127" name="Connecteur droit 126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e 131"/>
          <p:cNvGrpSpPr/>
          <p:nvPr/>
        </p:nvGrpSpPr>
        <p:grpSpPr>
          <a:xfrm>
            <a:off x="1117603" y="5941760"/>
            <a:ext cx="157237" cy="148693"/>
            <a:chOff x="3131840" y="6304644"/>
            <a:chExt cx="157237" cy="148693"/>
          </a:xfrm>
        </p:grpSpPr>
        <p:cxnSp>
          <p:nvCxnSpPr>
            <p:cNvPr id="133" name="Connecteur droit 132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2" name="Connecteur droit 141"/>
          <p:cNvCxnSpPr/>
          <p:nvPr/>
        </p:nvCxnSpPr>
        <p:spPr>
          <a:xfrm>
            <a:off x="663736" y="4439450"/>
            <a:ext cx="53049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H="1">
            <a:off x="670346" y="4973333"/>
            <a:ext cx="51727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47" name="Groupe 146"/>
          <p:cNvGrpSpPr/>
          <p:nvPr/>
        </p:nvGrpSpPr>
        <p:grpSpPr>
          <a:xfrm>
            <a:off x="598339" y="4372365"/>
            <a:ext cx="157237" cy="148693"/>
            <a:chOff x="3131840" y="6304644"/>
            <a:chExt cx="157237" cy="148693"/>
          </a:xfrm>
        </p:grpSpPr>
        <p:cxnSp>
          <p:nvCxnSpPr>
            <p:cNvPr id="148" name="Connecteur droit 147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Groupe 149"/>
          <p:cNvGrpSpPr/>
          <p:nvPr/>
        </p:nvGrpSpPr>
        <p:grpSpPr>
          <a:xfrm>
            <a:off x="591728" y="4910633"/>
            <a:ext cx="157237" cy="148693"/>
            <a:chOff x="3131840" y="6304644"/>
            <a:chExt cx="157237" cy="148693"/>
          </a:xfrm>
        </p:grpSpPr>
        <p:cxnSp>
          <p:nvCxnSpPr>
            <p:cNvPr id="151" name="Connecteur droit 150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3" name="Groupe 152"/>
          <p:cNvGrpSpPr/>
          <p:nvPr/>
        </p:nvGrpSpPr>
        <p:grpSpPr>
          <a:xfrm>
            <a:off x="598339" y="5423477"/>
            <a:ext cx="157237" cy="148693"/>
            <a:chOff x="3131840" y="6304644"/>
            <a:chExt cx="157237" cy="148693"/>
          </a:xfrm>
        </p:grpSpPr>
        <p:cxnSp>
          <p:nvCxnSpPr>
            <p:cNvPr id="154" name="Connecteur droit 153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9" name="Groupe 158"/>
          <p:cNvGrpSpPr/>
          <p:nvPr/>
        </p:nvGrpSpPr>
        <p:grpSpPr>
          <a:xfrm>
            <a:off x="1606451" y="4372365"/>
            <a:ext cx="157237" cy="148693"/>
            <a:chOff x="3131840" y="6304644"/>
            <a:chExt cx="157237" cy="148693"/>
          </a:xfrm>
        </p:grpSpPr>
        <p:cxnSp>
          <p:nvCxnSpPr>
            <p:cNvPr id="160" name="Connecteur droit 159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e 161"/>
          <p:cNvGrpSpPr/>
          <p:nvPr/>
        </p:nvGrpSpPr>
        <p:grpSpPr>
          <a:xfrm>
            <a:off x="1599840" y="4910633"/>
            <a:ext cx="157237" cy="148693"/>
            <a:chOff x="3131840" y="6304644"/>
            <a:chExt cx="157237" cy="148693"/>
          </a:xfrm>
        </p:grpSpPr>
        <p:cxnSp>
          <p:nvCxnSpPr>
            <p:cNvPr id="163" name="Connecteur droit 162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1" name="Groupe 170"/>
          <p:cNvGrpSpPr/>
          <p:nvPr/>
        </p:nvGrpSpPr>
        <p:grpSpPr>
          <a:xfrm>
            <a:off x="2614563" y="4367947"/>
            <a:ext cx="157237" cy="148693"/>
            <a:chOff x="3131840" y="6304644"/>
            <a:chExt cx="157237" cy="148693"/>
          </a:xfrm>
        </p:grpSpPr>
        <p:cxnSp>
          <p:nvCxnSpPr>
            <p:cNvPr id="172" name="Connecteur droit 171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" name="Groupe 173"/>
          <p:cNvGrpSpPr/>
          <p:nvPr/>
        </p:nvGrpSpPr>
        <p:grpSpPr>
          <a:xfrm>
            <a:off x="2607952" y="4906215"/>
            <a:ext cx="157237" cy="148693"/>
            <a:chOff x="3131840" y="6304644"/>
            <a:chExt cx="157237" cy="148693"/>
          </a:xfrm>
        </p:grpSpPr>
        <p:cxnSp>
          <p:nvCxnSpPr>
            <p:cNvPr id="175" name="Connecteur droit 174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e 176"/>
          <p:cNvGrpSpPr/>
          <p:nvPr/>
        </p:nvGrpSpPr>
        <p:grpSpPr>
          <a:xfrm>
            <a:off x="2614563" y="5419059"/>
            <a:ext cx="157237" cy="148693"/>
            <a:chOff x="3131840" y="6304644"/>
            <a:chExt cx="157237" cy="148693"/>
          </a:xfrm>
        </p:grpSpPr>
        <p:cxnSp>
          <p:nvCxnSpPr>
            <p:cNvPr id="178" name="Connecteur droit 177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Connecteur droit 178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3" name="Groupe 182"/>
          <p:cNvGrpSpPr/>
          <p:nvPr/>
        </p:nvGrpSpPr>
        <p:grpSpPr>
          <a:xfrm>
            <a:off x="3118619" y="4367947"/>
            <a:ext cx="157237" cy="148693"/>
            <a:chOff x="3131840" y="6304644"/>
            <a:chExt cx="157237" cy="148693"/>
          </a:xfrm>
        </p:grpSpPr>
        <p:cxnSp>
          <p:nvCxnSpPr>
            <p:cNvPr id="184" name="Connecteur droit 183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6" name="Groupe 185"/>
          <p:cNvGrpSpPr/>
          <p:nvPr/>
        </p:nvGrpSpPr>
        <p:grpSpPr>
          <a:xfrm>
            <a:off x="3112008" y="4906215"/>
            <a:ext cx="157237" cy="148693"/>
            <a:chOff x="3131840" y="6304644"/>
            <a:chExt cx="157237" cy="148693"/>
          </a:xfrm>
        </p:grpSpPr>
        <p:cxnSp>
          <p:nvCxnSpPr>
            <p:cNvPr id="187" name="Connecteur droit 186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Groupe 194"/>
          <p:cNvGrpSpPr/>
          <p:nvPr/>
        </p:nvGrpSpPr>
        <p:grpSpPr>
          <a:xfrm>
            <a:off x="3910707" y="4367947"/>
            <a:ext cx="157237" cy="148693"/>
            <a:chOff x="3131840" y="6304644"/>
            <a:chExt cx="157237" cy="148693"/>
          </a:xfrm>
        </p:grpSpPr>
        <p:cxnSp>
          <p:nvCxnSpPr>
            <p:cNvPr id="196" name="Connecteur droit 195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Connecteur droit 196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8" name="Groupe 197"/>
          <p:cNvGrpSpPr/>
          <p:nvPr/>
        </p:nvGrpSpPr>
        <p:grpSpPr>
          <a:xfrm>
            <a:off x="3904096" y="4906215"/>
            <a:ext cx="157237" cy="148693"/>
            <a:chOff x="3131840" y="6304644"/>
            <a:chExt cx="157237" cy="148693"/>
          </a:xfrm>
        </p:grpSpPr>
        <p:cxnSp>
          <p:nvCxnSpPr>
            <p:cNvPr id="199" name="Connecteur droit 198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7" name="Groupe 206"/>
          <p:cNvGrpSpPr/>
          <p:nvPr/>
        </p:nvGrpSpPr>
        <p:grpSpPr>
          <a:xfrm>
            <a:off x="4486771" y="4367947"/>
            <a:ext cx="157237" cy="148693"/>
            <a:chOff x="3131840" y="6304644"/>
            <a:chExt cx="157237" cy="148693"/>
          </a:xfrm>
        </p:grpSpPr>
        <p:cxnSp>
          <p:nvCxnSpPr>
            <p:cNvPr id="208" name="Connecteur droit 207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Connecteur droit 208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Groupe 209"/>
          <p:cNvGrpSpPr/>
          <p:nvPr/>
        </p:nvGrpSpPr>
        <p:grpSpPr>
          <a:xfrm>
            <a:off x="4480160" y="4906215"/>
            <a:ext cx="157237" cy="148693"/>
            <a:chOff x="3131840" y="6304644"/>
            <a:chExt cx="157237" cy="148693"/>
          </a:xfrm>
        </p:grpSpPr>
        <p:cxnSp>
          <p:nvCxnSpPr>
            <p:cNvPr id="211" name="Connecteur droit 210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Connecteur droit 211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3" name="Groupe 212"/>
          <p:cNvGrpSpPr/>
          <p:nvPr/>
        </p:nvGrpSpPr>
        <p:grpSpPr>
          <a:xfrm>
            <a:off x="4486771" y="5419059"/>
            <a:ext cx="157237" cy="148693"/>
            <a:chOff x="3131840" y="6304644"/>
            <a:chExt cx="157237" cy="148693"/>
          </a:xfrm>
        </p:grpSpPr>
        <p:cxnSp>
          <p:nvCxnSpPr>
            <p:cNvPr id="214" name="Connecteur droit 213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Connecteur droit 214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9" name="Groupe 218"/>
          <p:cNvGrpSpPr/>
          <p:nvPr/>
        </p:nvGrpSpPr>
        <p:grpSpPr>
          <a:xfrm>
            <a:off x="5062835" y="4367947"/>
            <a:ext cx="157237" cy="148693"/>
            <a:chOff x="3131840" y="6304644"/>
            <a:chExt cx="157237" cy="148693"/>
          </a:xfrm>
        </p:grpSpPr>
        <p:cxnSp>
          <p:nvCxnSpPr>
            <p:cNvPr id="220" name="Connecteur droit 219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Connecteur droit 220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2" name="Groupe 221"/>
          <p:cNvGrpSpPr/>
          <p:nvPr/>
        </p:nvGrpSpPr>
        <p:grpSpPr>
          <a:xfrm>
            <a:off x="5056224" y="4906215"/>
            <a:ext cx="157237" cy="148693"/>
            <a:chOff x="3131840" y="6304644"/>
            <a:chExt cx="157237" cy="148693"/>
          </a:xfrm>
        </p:grpSpPr>
        <p:cxnSp>
          <p:nvCxnSpPr>
            <p:cNvPr id="223" name="Connecteur droit 222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Connecteur droit 223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5" name="Groupe 224"/>
          <p:cNvGrpSpPr/>
          <p:nvPr/>
        </p:nvGrpSpPr>
        <p:grpSpPr>
          <a:xfrm>
            <a:off x="5062835" y="5419059"/>
            <a:ext cx="157237" cy="148693"/>
            <a:chOff x="3131840" y="6304644"/>
            <a:chExt cx="157237" cy="148693"/>
          </a:xfrm>
        </p:grpSpPr>
        <p:cxnSp>
          <p:nvCxnSpPr>
            <p:cNvPr id="226" name="Connecteur droit 225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Connecteur droit 226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4" name="Connecteur droit 233"/>
          <p:cNvCxnSpPr/>
          <p:nvPr/>
        </p:nvCxnSpPr>
        <p:spPr>
          <a:xfrm>
            <a:off x="1189611" y="4439450"/>
            <a:ext cx="495458" cy="53388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6" name="Connecteur droit 235"/>
          <p:cNvCxnSpPr/>
          <p:nvPr/>
        </p:nvCxnSpPr>
        <p:spPr>
          <a:xfrm flipV="1">
            <a:off x="1200845" y="4439451"/>
            <a:ext cx="484224" cy="533882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8" name="Connecteur droit 237"/>
          <p:cNvCxnSpPr/>
          <p:nvPr/>
        </p:nvCxnSpPr>
        <p:spPr>
          <a:xfrm>
            <a:off x="670346" y="5490562"/>
            <a:ext cx="517278" cy="53306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0" name="Connecteur droit 239"/>
          <p:cNvCxnSpPr/>
          <p:nvPr/>
        </p:nvCxnSpPr>
        <p:spPr>
          <a:xfrm>
            <a:off x="1685069" y="4980561"/>
            <a:ext cx="100150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>
            <a:off x="1641814" y="4456944"/>
            <a:ext cx="1038146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3" name="Connecteur droit 242"/>
          <p:cNvCxnSpPr/>
          <p:nvPr/>
        </p:nvCxnSpPr>
        <p:spPr>
          <a:xfrm>
            <a:off x="2679960" y="4435032"/>
            <a:ext cx="517277" cy="527765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8" name="Connecteur droit 247"/>
          <p:cNvCxnSpPr/>
          <p:nvPr/>
        </p:nvCxnSpPr>
        <p:spPr>
          <a:xfrm flipV="1">
            <a:off x="2679960" y="4435032"/>
            <a:ext cx="517277" cy="53830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0" name="Connecteur droit 249"/>
          <p:cNvCxnSpPr/>
          <p:nvPr/>
        </p:nvCxnSpPr>
        <p:spPr>
          <a:xfrm>
            <a:off x="3197237" y="4435032"/>
            <a:ext cx="79208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2" name="Connecteur droit 251"/>
          <p:cNvCxnSpPr/>
          <p:nvPr/>
        </p:nvCxnSpPr>
        <p:spPr>
          <a:xfrm>
            <a:off x="3989325" y="4435032"/>
            <a:ext cx="562843" cy="5499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4" name="Connecteur droit 253"/>
          <p:cNvCxnSpPr/>
          <p:nvPr/>
        </p:nvCxnSpPr>
        <p:spPr>
          <a:xfrm>
            <a:off x="4552168" y="4973333"/>
            <a:ext cx="56945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6" name="Diagramme 255"/>
          <p:cNvGraphicFramePr/>
          <p:nvPr>
            <p:extLst>
              <p:ext uri="{D42A27DB-BD31-4B8C-83A1-F6EECF244321}">
                <p14:modId xmlns:p14="http://schemas.microsoft.com/office/powerpoint/2010/main" val="278550866"/>
              </p:ext>
            </p:extLst>
          </p:nvPr>
        </p:nvGraphicFramePr>
        <p:xfrm>
          <a:off x="5796136" y="4581128"/>
          <a:ext cx="2592289" cy="89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59" name="Diagramme 258"/>
          <p:cNvGraphicFramePr/>
          <p:nvPr>
            <p:extLst>
              <p:ext uri="{D42A27DB-BD31-4B8C-83A1-F6EECF244321}">
                <p14:modId xmlns:p14="http://schemas.microsoft.com/office/powerpoint/2010/main" val="204424731"/>
              </p:ext>
            </p:extLst>
          </p:nvPr>
        </p:nvGraphicFramePr>
        <p:xfrm>
          <a:off x="4048112" y="2160884"/>
          <a:ext cx="1152128" cy="119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61" name="Connecteur droit 260"/>
          <p:cNvCxnSpPr/>
          <p:nvPr/>
        </p:nvCxnSpPr>
        <p:spPr>
          <a:xfrm>
            <a:off x="4565389" y="4442293"/>
            <a:ext cx="569454" cy="4419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62" name="Diagramme 261"/>
          <p:cNvGraphicFramePr/>
          <p:nvPr>
            <p:extLst>
              <p:ext uri="{D42A27DB-BD31-4B8C-83A1-F6EECF244321}">
                <p14:modId xmlns:p14="http://schemas.microsoft.com/office/powerpoint/2010/main" val="384372021"/>
              </p:ext>
            </p:extLst>
          </p:nvPr>
        </p:nvGraphicFramePr>
        <p:xfrm>
          <a:off x="5796137" y="5560162"/>
          <a:ext cx="2592289" cy="89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3" name="Diagramme 262"/>
          <p:cNvGraphicFramePr/>
          <p:nvPr>
            <p:extLst>
              <p:ext uri="{D42A27DB-BD31-4B8C-83A1-F6EECF244321}">
                <p14:modId xmlns:p14="http://schemas.microsoft.com/office/powerpoint/2010/main" val="1810288716"/>
              </p:ext>
            </p:extLst>
          </p:nvPr>
        </p:nvGraphicFramePr>
        <p:xfrm>
          <a:off x="5796137" y="3573016"/>
          <a:ext cx="2592289" cy="89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264" name="Groupe 263"/>
          <p:cNvGrpSpPr/>
          <p:nvPr/>
        </p:nvGrpSpPr>
        <p:grpSpPr>
          <a:xfrm>
            <a:off x="5062835" y="5949280"/>
            <a:ext cx="157237" cy="148693"/>
            <a:chOff x="3131840" y="6304644"/>
            <a:chExt cx="157237" cy="148693"/>
          </a:xfrm>
        </p:grpSpPr>
        <p:cxnSp>
          <p:nvCxnSpPr>
            <p:cNvPr id="265" name="Connecteur droit 264"/>
            <p:cNvCxnSpPr/>
            <p:nvPr/>
          </p:nvCxnSpPr>
          <p:spPr>
            <a:xfrm flipV="1">
              <a:off x="3131840" y="6304644"/>
              <a:ext cx="144016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Connecteur droit 265"/>
            <p:cNvCxnSpPr/>
            <p:nvPr/>
          </p:nvCxnSpPr>
          <p:spPr>
            <a:xfrm>
              <a:off x="3131840" y="6304644"/>
              <a:ext cx="157237" cy="1486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7" name="Connecteur droit 276"/>
          <p:cNvCxnSpPr/>
          <p:nvPr/>
        </p:nvCxnSpPr>
        <p:spPr>
          <a:xfrm flipV="1">
            <a:off x="3190627" y="4973333"/>
            <a:ext cx="785477" cy="722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0" name="Connecteur droit 279"/>
          <p:cNvCxnSpPr/>
          <p:nvPr/>
        </p:nvCxnSpPr>
        <p:spPr>
          <a:xfrm>
            <a:off x="3982714" y="4973333"/>
            <a:ext cx="582675" cy="517229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2" name="Connecteur droit 281"/>
          <p:cNvCxnSpPr/>
          <p:nvPr/>
        </p:nvCxnSpPr>
        <p:spPr>
          <a:xfrm>
            <a:off x="4565389" y="5490562"/>
            <a:ext cx="576064" cy="533064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7" name="Connecteur droit 286"/>
          <p:cNvCxnSpPr/>
          <p:nvPr/>
        </p:nvCxnSpPr>
        <p:spPr>
          <a:xfrm flipV="1">
            <a:off x="1187624" y="4984979"/>
            <a:ext cx="490834" cy="103112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9" name="Connecteur droit 288"/>
          <p:cNvCxnSpPr/>
          <p:nvPr/>
        </p:nvCxnSpPr>
        <p:spPr>
          <a:xfrm>
            <a:off x="1685069" y="4973333"/>
            <a:ext cx="1001501" cy="52449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1" name="Connecteur droit 290"/>
          <p:cNvCxnSpPr/>
          <p:nvPr/>
        </p:nvCxnSpPr>
        <p:spPr>
          <a:xfrm flipV="1">
            <a:off x="2686570" y="4980561"/>
            <a:ext cx="504057" cy="517262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3" name="Connecteur droit 292"/>
          <p:cNvCxnSpPr/>
          <p:nvPr/>
        </p:nvCxnSpPr>
        <p:spPr>
          <a:xfrm>
            <a:off x="3197237" y="4941168"/>
            <a:ext cx="79208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3" name="Connecteur droit 302"/>
          <p:cNvCxnSpPr/>
          <p:nvPr/>
        </p:nvCxnSpPr>
        <p:spPr>
          <a:xfrm flipV="1">
            <a:off x="3976104" y="4444502"/>
            <a:ext cx="589285" cy="501097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4" name="ZoneTexte 303"/>
          <p:cNvSpPr txBox="1"/>
          <p:nvPr/>
        </p:nvSpPr>
        <p:spPr>
          <a:xfrm>
            <a:off x="6372200" y="2668851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OPTIONS</a:t>
            </a:r>
            <a:endParaRPr lang="fr-F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  <p:bldP spid="10" grpId="0"/>
      <p:bldP spid="11" grpId="0"/>
      <p:bldP spid="53" grpId="0"/>
      <p:bldP spid="57" grpId="0"/>
      <p:bldP spid="58" grpId="0"/>
      <p:bldGraphic spid="256" grpId="0">
        <p:bldAsOne/>
      </p:bldGraphic>
      <p:bldGraphic spid="259" grpId="0">
        <p:bldAsOne/>
      </p:bldGraphic>
      <p:bldGraphic spid="262" grpId="0">
        <p:bldAsOne/>
      </p:bldGraphic>
      <p:bldGraphic spid="263" grpId="0">
        <p:bldAsOne/>
      </p:bldGraphic>
    </p:bldLst>
  </p:timing>
</p:sld>
</file>

<file path=ppt/theme/theme1.xml><?xml version="1.0" encoding="utf-8"?>
<a:theme xmlns:a="http://schemas.openxmlformats.org/drawingml/2006/main" name="CIC13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CIC13Template</Template>
  <TotalTime>5160</TotalTime>
  <Words>926</Words>
  <Application>Microsoft Office PowerPoint</Application>
  <PresentationFormat>Affichage à l'écran (4:3)</PresentationFormat>
  <Paragraphs>266</Paragraphs>
  <Slides>29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CIC13Template</vt:lpstr>
      <vt:lpstr>Acrobat Document</vt:lpstr>
      <vt:lpstr>Concurrent engineering approach to design mission feasibility studies at CNES</vt:lpstr>
      <vt:lpstr>The Toulouse Space Centre</vt:lpstr>
      <vt:lpstr>Content</vt:lpstr>
      <vt:lpstr>PASO (Plateau d’Architecture des Systèmes Orbitaux)</vt:lpstr>
      <vt:lpstr>PASO studies</vt:lpstr>
      <vt:lpstr>General approach for mission assessment</vt:lpstr>
      <vt:lpstr>CIC (Centre d’Ingénierie Concourante )</vt:lpstr>
      <vt:lpstr>CIC : Multi-touch screen </vt:lpstr>
      <vt:lpstr>Preparation of CIC sessions</vt:lpstr>
      <vt:lpstr>Content</vt:lpstr>
      <vt:lpstr>CIC Approach</vt:lpstr>
      <vt:lpstr>Content</vt:lpstr>
      <vt:lpstr>Description of the satellite based on the ECSS-ETM-10-25A standard</vt:lpstr>
      <vt:lpstr>IDM-CIC : A structured and shared View of the satellite</vt:lpstr>
      <vt:lpstr>IDM-CIC approach</vt:lpstr>
      <vt:lpstr>IDM-CIC : Geometric representation</vt:lpstr>
      <vt:lpstr>IDM-CIC / SketchUp coupling</vt:lpstr>
      <vt:lpstr>IDM-CIC : Synchronisation of IDM model with the CAD model</vt:lpstr>
      <vt:lpstr>IDM-CIC View</vt:lpstr>
      <vt:lpstr>Content</vt:lpstr>
      <vt:lpstr>CIC exchange prototol to describe ephemeris</vt:lpstr>
      <vt:lpstr>CIC files</vt:lpstr>
      <vt:lpstr>CIC exchange protocol (extract)</vt:lpstr>
      <vt:lpstr>VTS-CIC : Visualization of mission phases</vt:lpstr>
      <vt:lpstr>Content</vt:lpstr>
      <vt:lpstr>Partners</vt:lpstr>
      <vt:lpstr>Lessons learned</vt:lpstr>
      <vt:lpstr>Conclusion</vt:lpstr>
      <vt:lpstr>Thank You for your attention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engineering approach to design mission feasibility studies at CNES</dc:title>
  <dc:creator>legaljl</dc:creator>
  <cp:lastModifiedBy>legaljl</cp:lastModifiedBy>
  <cp:revision>137</cp:revision>
  <dcterms:created xsi:type="dcterms:W3CDTF">2013-04-22T09:29:35Z</dcterms:created>
  <dcterms:modified xsi:type="dcterms:W3CDTF">2013-05-09T20:42:04Z</dcterms:modified>
</cp:coreProperties>
</file>